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23" r:id="rId2"/>
    <p:sldId id="299" r:id="rId3"/>
    <p:sldId id="312" r:id="rId4"/>
    <p:sldId id="309" r:id="rId5"/>
    <p:sldId id="310" r:id="rId6"/>
    <p:sldId id="313" r:id="rId7"/>
    <p:sldId id="324" r:id="rId8"/>
    <p:sldId id="316" r:id="rId9"/>
    <p:sldId id="321" r:id="rId10"/>
    <p:sldId id="315" r:id="rId11"/>
    <p:sldId id="320" r:id="rId12"/>
    <p:sldId id="262" r:id="rId13"/>
    <p:sldId id="292" r:id="rId14"/>
  </p:sldIdLst>
  <p:sldSz cx="9144000" cy="6858000" type="screen4x3"/>
  <p:notesSz cx="6735763" cy="9866313"/>
  <p:defaultTextStyle>
    <a:defPPr>
      <a:defRPr lang="ro-RO"/>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9F"/>
    <a:srgbClr val="A50021"/>
    <a:srgbClr val="FFFFCC"/>
    <a:srgbClr val="FFCC99"/>
    <a:srgbClr val="28166F"/>
    <a:srgbClr val="DA251D"/>
    <a:srgbClr val="CC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007" autoAdjust="0"/>
  </p:normalViewPr>
  <p:slideViewPr>
    <p:cSldViewPr>
      <p:cViewPr varScale="1">
        <p:scale>
          <a:sx n="109" d="100"/>
          <a:sy n="109" d="100"/>
        </p:scale>
        <p:origin x="16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EB2BC2-2A46-453E-AF1E-F5DAF3D2AC23}"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552E2866-5A7A-4499-A4B4-E007D47185DB}">
      <dgm:prSet/>
      <dgm:spPr/>
      <dgm:t>
        <a:bodyPr/>
        <a:lstStyle/>
        <a:p>
          <a:pPr rtl="0"/>
          <a:r>
            <a:rPr lang="en-US" dirty="0"/>
            <a:t>Partner report</a:t>
          </a:r>
        </a:p>
      </dgm:t>
    </dgm:pt>
    <dgm:pt modelId="{2CB2D645-2DE6-471E-9EE0-954AE0B3FC7E}" type="parTrans" cxnId="{8CFE1CD3-01A5-4167-A2B7-706E8B7B12F7}">
      <dgm:prSet/>
      <dgm:spPr/>
      <dgm:t>
        <a:bodyPr/>
        <a:lstStyle/>
        <a:p>
          <a:endParaRPr lang="en-US"/>
        </a:p>
      </dgm:t>
    </dgm:pt>
    <dgm:pt modelId="{CBA43352-7296-406D-AC36-B6B7A13EDDC8}" type="sibTrans" cxnId="{8CFE1CD3-01A5-4167-A2B7-706E8B7B12F7}">
      <dgm:prSet/>
      <dgm:spPr/>
      <dgm:t>
        <a:bodyPr/>
        <a:lstStyle/>
        <a:p>
          <a:endParaRPr lang="en-US"/>
        </a:p>
      </dgm:t>
    </dgm:pt>
    <dgm:pt modelId="{ECA72184-51D6-40D7-A92D-8C74994809D3}">
      <dgm:prSet/>
      <dgm:spPr/>
      <dgm:t>
        <a:bodyPr/>
        <a:lstStyle/>
        <a:p>
          <a:pPr rtl="0"/>
          <a:r>
            <a:rPr lang="en-US" dirty="0"/>
            <a:t>List of expenditure</a:t>
          </a:r>
          <a:r>
            <a:rPr lang="ro-RO" dirty="0"/>
            <a:t> (</a:t>
          </a:r>
          <a:r>
            <a:rPr lang="ro-RO" dirty="0" err="1"/>
            <a:t>LoE</a:t>
          </a:r>
          <a:r>
            <a:rPr lang="ro-RO" dirty="0"/>
            <a:t>)</a:t>
          </a:r>
          <a:endParaRPr lang="en-US" dirty="0"/>
        </a:p>
      </dgm:t>
    </dgm:pt>
    <dgm:pt modelId="{733E009D-849F-4D13-9E2A-3C42C5938C12}" type="parTrans" cxnId="{462BBE91-20EA-4712-9BBC-B08F10186B55}">
      <dgm:prSet/>
      <dgm:spPr/>
      <dgm:t>
        <a:bodyPr/>
        <a:lstStyle/>
        <a:p>
          <a:endParaRPr lang="en-US"/>
        </a:p>
      </dgm:t>
    </dgm:pt>
    <dgm:pt modelId="{8A6B8D2F-8442-4BB1-96F0-C4FE22DC91AA}" type="sibTrans" cxnId="{462BBE91-20EA-4712-9BBC-B08F10186B55}">
      <dgm:prSet/>
      <dgm:spPr/>
      <dgm:t>
        <a:bodyPr/>
        <a:lstStyle/>
        <a:p>
          <a:endParaRPr lang="en-US"/>
        </a:p>
      </dgm:t>
    </dgm:pt>
    <dgm:pt modelId="{0E34228F-E054-42E7-8ECA-E385928BB203}">
      <dgm:prSet/>
      <dgm:spPr/>
      <dgm:t>
        <a:bodyPr/>
        <a:lstStyle/>
        <a:p>
          <a:pPr rtl="0"/>
          <a:r>
            <a:rPr lang="en-US" dirty="0"/>
            <a:t>Attachments</a:t>
          </a:r>
        </a:p>
      </dgm:t>
    </dgm:pt>
    <dgm:pt modelId="{33F9D8BB-F42C-41EA-B772-B6F47AFFF9FA}" type="parTrans" cxnId="{F931BE50-1077-4B3C-97C3-DAC842275B29}">
      <dgm:prSet/>
      <dgm:spPr/>
      <dgm:t>
        <a:bodyPr/>
        <a:lstStyle/>
        <a:p>
          <a:endParaRPr lang="en-US"/>
        </a:p>
      </dgm:t>
    </dgm:pt>
    <dgm:pt modelId="{CC4BB449-DB15-45EF-A0D3-0CF55E52BB7E}" type="sibTrans" cxnId="{F931BE50-1077-4B3C-97C3-DAC842275B29}">
      <dgm:prSet/>
      <dgm:spPr/>
      <dgm:t>
        <a:bodyPr/>
        <a:lstStyle/>
        <a:p>
          <a:endParaRPr lang="en-US"/>
        </a:p>
      </dgm:t>
    </dgm:pt>
    <dgm:pt modelId="{E8F6AB6D-B5FB-4364-BDEF-B9708A1A6BAD}">
      <dgm:prSet/>
      <dgm:spPr/>
      <dgm:t>
        <a:bodyPr/>
        <a:lstStyle/>
        <a:p>
          <a:pPr rtl="0"/>
          <a:r>
            <a:rPr lang="en-US" dirty="0"/>
            <a:t>Project procurements attachment</a:t>
          </a:r>
        </a:p>
      </dgm:t>
    </dgm:pt>
    <dgm:pt modelId="{6BA6C0D2-B2D6-4F6B-A40D-D6164FF7D22F}" type="parTrans" cxnId="{A5D0A61F-4F78-4694-A543-40A9C6141B27}">
      <dgm:prSet/>
      <dgm:spPr/>
      <dgm:t>
        <a:bodyPr/>
        <a:lstStyle/>
        <a:p>
          <a:endParaRPr lang="en-US"/>
        </a:p>
      </dgm:t>
    </dgm:pt>
    <dgm:pt modelId="{33950B36-BF0F-4D04-8B87-54FE71EF9A97}" type="sibTrans" cxnId="{A5D0A61F-4F78-4694-A543-40A9C6141B27}">
      <dgm:prSet/>
      <dgm:spPr/>
      <dgm:t>
        <a:bodyPr/>
        <a:lstStyle/>
        <a:p>
          <a:endParaRPr lang="en-US"/>
        </a:p>
      </dgm:t>
    </dgm:pt>
    <dgm:pt modelId="{129FD8D5-6F1C-4CC4-90E0-1E6C297B9017}">
      <dgm:prSet custT="1"/>
      <dgm:spPr/>
      <dgm:t>
        <a:bodyPr/>
        <a:lstStyle/>
        <a:p>
          <a:pPr algn="just"/>
          <a:r>
            <a:rPr lang="en-GB" sz="1600" dirty="0">
              <a:latin typeface="Open Sans" panose="020B0606030504020204" pitchFamily="34" charset="0"/>
              <a:ea typeface="Open Sans" panose="020B0606030504020204" pitchFamily="34" charset="0"/>
              <a:cs typeface="Open Sans" panose="020B0606030504020204" pitchFamily="34" charset="0"/>
            </a:rPr>
            <a:t>Each partner report refers to just </a:t>
          </a:r>
          <a:r>
            <a:rPr lang="en-GB" sz="1600" b="1" dirty="0">
              <a:latin typeface="Open Sans" panose="020B0606030504020204" pitchFamily="34" charset="0"/>
              <a:ea typeface="Open Sans" panose="020B0606030504020204" pitchFamily="34" charset="0"/>
              <a:cs typeface="Open Sans" panose="020B0606030504020204" pitchFamily="34" charset="0"/>
            </a:rPr>
            <a:t>one partner </a:t>
          </a:r>
          <a:r>
            <a:rPr lang="en-GB" sz="1600" dirty="0">
              <a:latin typeface="Open Sans" panose="020B0606030504020204" pitchFamily="34" charset="0"/>
              <a:ea typeface="Open Sans" panose="020B0606030504020204" pitchFamily="34" charset="0"/>
              <a:cs typeface="Open Sans" panose="020B0606030504020204" pitchFamily="34" charset="0"/>
            </a:rPr>
            <a:t>and </a:t>
          </a:r>
          <a:r>
            <a:rPr lang="en-GB" sz="1600" b="1" dirty="0">
              <a:latin typeface="Open Sans" panose="020B0606030504020204" pitchFamily="34" charset="0"/>
              <a:ea typeface="Open Sans" panose="020B0606030504020204" pitchFamily="34" charset="0"/>
              <a:cs typeface="Open Sans" panose="020B0606030504020204" pitchFamily="34" charset="0"/>
            </a:rPr>
            <a:t>one reference period</a:t>
          </a:r>
          <a:r>
            <a:rPr lang="en-GB" sz="1600" dirty="0">
              <a:latin typeface="Open Sans" panose="020B0606030504020204" pitchFamily="34" charset="0"/>
              <a:ea typeface="Open Sans" panose="020B0606030504020204" pitchFamily="34" charset="0"/>
              <a:cs typeface="Open Sans" panose="020B0606030504020204" pitchFamily="34" charset="0"/>
            </a:rPr>
            <a:t>. </a:t>
          </a:r>
          <a:r>
            <a:rPr lang="ro-RO" sz="1600" dirty="0" err="1">
              <a:latin typeface="Open Sans" panose="020B0606030504020204" pitchFamily="34" charset="0"/>
              <a:ea typeface="Open Sans" panose="020B0606030504020204" pitchFamily="34" charset="0"/>
              <a:cs typeface="Open Sans" panose="020B0606030504020204" pitchFamily="34" charset="0"/>
            </a:rPr>
            <a:t>This</a:t>
          </a:r>
          <a:r>
            <a:rPr lang="en-GB" sz="1600" dirty="0">
              <a:latin typeface="Open Sans" panose="020B0606030504020204" pitchFamily="34" charset="0"/>
              <a:ea typeface="Open Sans" panose="020B0606030504020204" pitchFamily="34" charset="0"/>
              <a:cs typeface="Open Sans" panose="020B0606030504020204" pitchFamily="34" charset="0"/>
            </a:rPr>
            <a:t> section focuses on activities implemented throughout the reporting period. It contains general descriptions of activities as well as reporting of progress for purchasing main equipment / services / works related to the respective activity.</a:t>
          </a:r>
          <a:endParaRPr lang="en-US" sz="1600" dirty="0"/>
        </a:p>
      </dgm:t>
    </dgm:pt>
    <dgm:pt modelId="{C2216F9C-8D39-4B2C-8610-12141A93EB56}" type="parTrans" cxnId="{5A4E24FF-1454-4F95-86E6-956790ADF8AA}">
      <dgm:prSet/>
      <dgm:spPr/>
      <dgm:t>
        <a:bodyPr/>
        <a:lstStyle/>
        <a:p>
          <a:endParaRPr lang="en-US"/>
        </a:p>
      </dgm:t>
    </dgm:pt>
    <dgm:pt modelId="{4751FCA2-665D-46DF-B56E-A81B75A6014A}" type="sibTrans" cxnId="{5A4E24FF-1454-4F95-86E6-956790ADF8AA}">
      <dgm:prSet/>
      <dgm:spPr/>
      <dgm:t>
        <a:bodyPr/>
        <a:lstStyle/>
        <a:p>
          <a:endParaRPr lang="en-US"/>
        </a:p>
      </dgm:t>
    </dgm:pt>
    <dgm:pt modelId="{5D31CFDB-C0A9-47A4-B7A9-7FCD09BE6A24}">
      <dgm:prSet custT="1"/>
      <dgm:spPr/>
      <dgm:t>
        <a:bodyPr anchor="ctr"/>
        <a:lstStyle/>
        <a:p>
          <a:pPr algn="l"/>
          <a:r>
            <a:rPr lang="en-GB" sz="1600" dirty="0">
              <a:latin typeface="Open Sans" panose="020B0606030504020204" pitchFamily="34" charset="0"/>
              <a:ea typeface="Open Sans" panose="020B0606030504020204" pitchFamily="34" charset="0"/>
              <a:cs typeface="Open Sans" panose="020B0606030504020204" pitchFamily="34" charset="0"/>
            </a:rPr>
            <a:t>Financial reporting </a:t>
          </a:r>
          <a:r>
            <a:rPr lang="ro-RO" sz="1600" dirty="0">
              <a:latin typeface="Open Sans" panose="020B0606030504020204" pitchFamily="34" charset="0"/>
              <a:ea typeface="Open Sans" panose="020B0606030504020204" pitchFamily="34" charset="0"/>
              <a:cs typeface="Open Sans" panose="020B0606030504020204" pitchFamily="34" charset="0"/>
            </a:rPr>
            <a:t>= </a:t>
          </a:r>
          <a:r>
            <a:rPr lang="en-GB" sz="1600" b="1" dirty="0">
              <a:latin typeface="Open Sans" panose="020B0606030504020204" pitchFamily="34" charset="0"/>
              <a:ea typeface="Open Sans" panose="020B0606030504020204" pitchFamily="34" charset="0"/>
              <a:cs typeface="Open Sans" panose="020B0606030504020204" pitchFamily="34" charset="0"/>
            </a:rPr>
            <a:t>List of Expenditure (</a:t>
          </a:r>
          <a:r>
            <a:rPr lang="en-GB" sz="1600" b="1" dirty="0" err="1">
              <a:latin typeface="Open Sans" panose="020B0606030504020204" pitchFamily="34" charset="0"/>
              <a:ea typeface="Open Sans" panose="020B0606030504020204" pitchFamily="34" charset="0"/>
              <a:cs typeface="Open Sans" panose="020B0606030504020204" pitchFamily="34" charset="0"/>
            </a:rPr>
            <a:t>LoE</a:t>
          </a:r>
          <a:r>
            <a:rPr lang="en-GB" sz="1600" b="1" dirty="0">
              <a:latin typeface="Open Sans" panose="020B0606030504020204" pitchFamily="34" charset="0"/>
              <a:ea typeface="Open Sans" panose="020B0606030504020204" pitchFamily="34" charset="0"/>
              <a:cs typeface="Open Sans" panose="020B0606030504020204" pitchFamily="34" charset="0"/>
            </a:rPr>
            <a:t>) section </a:t>
          </a:r>
          <a:r>
            <a:rPr lang="ro-RO" sz="1600" b="0" dirty="0">
              <a:latin typeface="Open Sans" panose="020B0606030504020204" pitchFamily="34" charset="0"/>
              <a:ea typeface="Open Sans" panose="020B0606030504020204" pitchFamily="34" charset="0"/>
              <a:cs typeface="Open Sans" panose="020B0606030504020204" pitchFamily="34" charset="0"/>
            </a:rPr>
            <a:t>(</a:t>
          </a:r>
          <a:r>
            <a:rPr lang="en-GB" sz="1600" dirty="0">
              <a:latin typeface="Open Sans" panose="020B0606030504020204" pitchFamily="34" charset="0"/>
              <a:ea typeface="Open Sans" panose="020B0606030504020204" pitchFamily="34" charset="0"/>
              <a:cs typeface="Open Sans" panose="020B0606030504020204" pitchFamily="34" charset="0"/>
            </a:rPr>
            <a:t>only for partner reports with expenditure</a:t>
          </a:r>
          <a:r>
            <a:rPr lang="ro-RO" sz="1600" dirty="0">
              <a:latin typeface="Open Sans" panose="020B0606030504020204" pitchFamily="34" charset="0"/>
              <a:ea typeface="Open Sans" panose="020B0606030504020204" pitchFamily="34" charset="0"/>
              <a:cs typeface="Open Sans" panose="020B0606030504020204" pitchFamily="34" charset="0"/>
            </a:rPr>
            <a:t>)</a:t>
          </a:r>
          <a:r>
            <a:rPr lang="en-GB" sz="1600" dirty="0">
              <a:latin typeface="Open Sans" panose="020B0606030504020204" pitchFamily="34" charset="0"/>
              <a:ea typeface="Open Sans" panose="020B0606030504020204" pitchFamily="34" charset="0"/>
              <a:cs typeface="Open Sans" panose="020B0606030504020204" pitchFamily="34" charset="0"/>
            </a:rPr>
            <a:t>. </a:t>
          </a:r>
          <a:endParaRPr lang="en-US" sz="1600" dirty="0"/>
        </a:p>
      </dgm:t>
    </dgm:pt>
    <dgm:pt modelId="{AD599C11-6FEC-4062-9056-1EA0F55A8C1E}" type="parTrans" cxnId="{F60E278C-9311-4848-A29E-7D5693595D38}">
      <dgm:prSet/>
      <dgm:spPr/>
      <dgm:t>
        <a:bodyPr/>
        <a:lstStyle/>
        <a:p>
          <a:endParaRPr lang="en-US"/>
        </a:p>
      </dgm:t>
    </dgm:pt>
    <dgm:pt modelId="{31266CE2-34D0-49EF-B515-52F680DD4887}" type="sibTrans" cxnId="{F60E278C-9311-4848-A29E-7D5693595D38}">
      <dgm:prSet/>
      <dgm:spPr/>
      <dgm:t>
        <a:bodyPr/>
        <a:lstStyle/>
        <a:p>
          <a:endParaRPr lang="en-US"/>
        </a:p>
      </dgm:t>
    </dgm:pt>
    <dgm:pt modelId="{88F4AB04-C61F-4FB7-8C21-D4BC68268063}">
      <dgm:prSet custT="1"/>
      <dgm:spPr/>
      <dgm:t>
        <a:bodyPr anchor="ctr"/>
        <a:lstStyle/>
        <a:p>
          <a:pPr algn="just"/>
          <a:r>
            <a:rPr lang="en-GB" sz="1600" dirty="0">
              <a:latin typeface="Open Sans" panose="020B0606030504020204" pitchFamily="34" charset="0"/>
              <a:ea typeface="Open Sans" panose="020B0606030504020204" pitchFamily="34" charset="0"/>
              <a:cs typeface="Open Sans" panose="020B0606030504020204" pitchFamily="34" charset="0"/>
            </a:rPr>
            <a:t>Any other attachments that you find relevant for the report, but aren’t yet added as supporting documents for an invoice or proof of delivery of an output, can be added in the </a:t>
          </a:r>
          <a:r>
            <a:rPr lang="en-GB" sz="1600" b="1" dirty="0">
              <a:latin typeface="Open Sans" panose="020B0606030504020204" pitchFamily="34" charset="0"/>
              <a:ea typeface="Open Sans" panose="020B0606030504020204" pitchFamily="34" charset="0"/>
              <a:cs typeface="Open Sans" panose="020B0606030504020204" pitchFamily="34" charset="0"/>
            </a:rPr>
            <a:t>Attachment section</a:t>
          </a:r>
          <a:r>
            <a:rPr lang="en-GB" sz="1600" dirty="0">
              <a:latin typeface="Open Sans" panose="020B0606030504020204" pitchFamily="34" charset="0"/>
              <a:ea typeface="Open Sans" panose="020B0606030504020204" pitchFamily="34" charset="0"/>
              <a:cs typeface="Open Sans" panose="020B0606030504020204" pitchFamily="34" charset="0"/>
            </a:rPr>
            <a:t>.</a:t>
          </a:r>
          <a:endParaRPr lang="en-US" sz="1600" dirty="0"/>
        </a:p>
      </dgm:t>
    </dgm:pt>
    <dgm:pt modelId="{C6786997-BEC5-4A76-9D8F-3F63CE8F5D3D}" type="parTrans" cxnId="{EE36708F-4551-468B-B78E-8363C5840997}">
      <dgm:prSet/>
      <dgm:spPr/>
      <dgm:t>
        <a:bodyPr/>
        <a:lstStyle/>
        <a:p>
          <a:endParaRPr lang="en-US"/>
        </a:p>
      </dgm:t>
    </dgm:pt>
    <dgm:pt modelId="{9B2F467D-C65B-41D1-AC73-87FEF38CCDE2}" type="sibTrans" cxnId="{EE36708F-4551-468B-B78E-8363C5840997}">
      <dgm:prSet/>
      <dgm:spPr/>
      <dgm:t>
        <a:bodyPr/>
        <a:lstStyle/>
        <a:p>
          <a:endParaRPr lang="en-US"/>
        </a:p>
      </dgm:t>
    </dgm:pt>
    <dgm:pt modelId="{6A97A533-024A-46A3-B092-B70521190BEB}">
      <dgm:prSet custT="1"/>
      <dgm:spPr/>
      <dgm:t>
        <a:bodyPr anchor="ctr"/>
        <a:lstStyle/>
        <a:p>
          <a:pPr algn="just"/>
          <a:r>
            <a:rPr lang="en-US" sz="1600" dirty="0"/>
            <a:t> </a:t>
          </a:r>
          <a:r>
            <a:rPr lang="en-US" sz="1600" dirty="0">
              <a:latin typeface="Open Sans" panose="020B0606030504020204" pitchFamily="34" charset="0"/>
              <a:ea typeface="Open Sans" panose="020B0606030504020204" pitchFamily="34" charset="0"/>
              <a:cs typeface="Open Sans" panose="020B0606030504020204" pitchFamily="34" charset="0"/>
            </a:rPr>
            <a:t>The complete tender dossier must be uploaded at this section and link it to the corresponding invoice.</a:t>
          </a:r>
        </a:p>
      </dgm:t>
    </dgm:pt>
    <dgm:pt modelId="{0A89114A-6F58-4E7A-8CA3-F35A5C4AC311}" type="parTrans" cxnId="{BF04D2DE-D917-409D-9E48-2BB725DC2EB9}">
      <dgm:prSet/>
      <dgm:spPr/>
      <dgm:t>
        <a:bodyPr/>
        <a:lstStyle/>
        <a:p>
          <a:endParaRPr lang="en-US"/>
        </a:p>
      </dgm:t>
    </dgm:pt>
    <dgm:pt modelId="{29D88529-189B-493E-B1B4-5684BA31C970}" type="sibTrans" cxnId="{BF04D2DE-D917-409D-9E48-2BB725DC2EB9}">
      <dgm:prSet/>
      <dgm:spPr/>
      <dgm:t>
        <a:bodyPr/>
        <a:lstStyle/>
        <a:p>
          <a:endParaRPr lang="en-US"/>
        </a:p>
      </dgm:t>
    </dgm:pt>
    <dgm:pt modelId="{D440EE49-6D5D-410F-A14E-2352808FB603}">
      <dgm:prSet custT="1"/>
      <dgm:spPr/>
      <dgm:t>
        <a:bodyPr anchor="ctr"/>
        <a:lstStyle/>
        <a:p>
          <a:pPr algn="just"/>
          <a:r>
            <a:rPr lang="en-GB" sz="1600" dirty="0">
              <a:latin typeface="Open Sans" panose="020B0606030504020204" pitchFamily="34" charset="0"/>
              <a:ea typeface="Open Sans" panose="020B0606030504020204" pitchFamily="34" charset="0"/>
              <a:cs typeface="Open Sans" panose="020B0606030504020204" pitchFamily="34" charset="0"/>
            </a:rPr>
            <a:t>Partner and period are determined by the partner report itself (each report refers to just one partner and one period of time)</a:t>
          </a:r>
          <a:r>
            <a:rPr lang="ro-RO" sz="1600" dirty="0">
              <a:latin typeface="Open Sans" panose="020B0606030504020204" pitchFamily="34" charset="0"/>
              <a:ea typeface="Open Sans" panose="020B0606030504020204" pitchFamily="34" charset="0"/>
              <a:cs typeface="Open Sans" panose="020B0606030504020204" pitchFamily="34" charset="0"/>
            </a:rPr>
            <a:t>. A</a:t>
          </a:r>
          <a:r>
            <a:rPr lang="en-GB" sz="1600" dirty="0" err="1">
              <a:latin typeface="Open Sans" panose="020B0606030504020204" pitchFamily="34" charset="0"/>
              <a:ea typeface="Open Sans" panose="020B0606030504020204" pitchFamily="34" charset="0"/>
              <a:cs typeface="Open Sans" panose="020B0606030504020204" pitchFamily="34" charset="0"/>
            </a:rPr>
            <a:t>ctivity</a:t>
          </a:r>
          <a:r>
            <a:rPr lang="en-GB" sz="1600" dirty="0">
              <a:latin typeface="Open Sans" panose="020B0606030504020204" pitchFamily="34" charset="0"/>
              <a:ea typeface="Open Sans" panose="020B0606030504020204" pitchFamily="34" charset="0"/>
              <a:cs typeface="Open Sans" panose="020B0606030504020204" pitchFamily="34" charset="0"/>
            </a:rPr>
            <a:t> </a:t>
          </a:r>
          <a:r>
            <a:rPr lang="ro-RO" sz="1600" dirty="0">
              <a:latin typeface="Open Sans" panose="020B0606030504020204" pitchFamily="34" charset="0"/>
              <a:ea typeface="Open Sans" panose="020B0606030504020204" pitchFamily="34" charset="0"/>
              <a:cs typeface="Open Sans" panose="020B0606030504020204" pitchFamily="34" charset="0"/>
            </a:rPr>
            <a:t>+ </a:t>
          </a:r>
          <a:r>
            <a:rPr lang="en-GB" sz="1600" dirty="0">
              <a:latin typeface="Open Sans" panose="020B0606030504020204" pitchFamily="34" charset="0"/>
              <a:ea typeface="Open Sans" panose="020B0606030504020204" pitchFamily="34" charset="0"/>
              <a:cs typeface="Open Sans" panose="020B0606030504020204" pitchFamily="34" charset="0"/>
            </a:rPr>
            <a:t>budget line must be selected for every item added.</a:t>
          </a:r>
          <a:endParaRPr lang="en-US" sz="1600" dirty="0"/>
        </a:p>
      </dgm:t>
    </dgm:pt>
    <dgm:pt modelId="{0459AC64-367D-442F-806B-E2648EA4A2FD}" type="parTrans" cxnId="{0817E15B-BC5E-435E-9E56-F12772E4938C}">
      <dgm:prSet/>
      <dgm:spPr/>
      <dgm:t>
        <a:bodyPr/>
        <a:lstStyle/>
        <a:p>
          <a:endParaRPr lang="ro-RO"/>
        </a:p>
      </dgm:t>
    </dgm:pt>
    <dgm:pt modelId="{A7762305-03B5-4CC9-AAD6-8FE44B887B0F}" type="sibTrans" cxnId="{0817E15B-BC5E-435E-9E56-F12772E4938C}">
      <dgm:prSet/>
      <dgm:spPr/>
      <dgm:t>
        <a:bodyPr/>
        <a:lstStyle/>
        <a:p>
          <a:endParaRPr lang="ro-RO"/>
        </a:p>
      </dgm:t>
    </dgm:pt>
    <dgm:pt modelId="{103C25C4-397A-48F9-BBA2-4B9B4585EFA2}" type="pres">
      <dgm:prSet presAssocID="{51EB2BC2-2A46-453E-AF1E-F5DAF3D2AC23}" presName="Name0" presStyleCnt="0">
        <dgm:presLayoutVars>
          <dgm:dir/>
          <dgm:animLvl val="lvl"/>
          <dgm:resizeHandles val="exact"/>
        </dgm:presLayoutVars>
      </dgm:prSet>
      <dgm:spPr/>
      <dgm:t>
        <a:bodyPr/>
        <a:lstStyle/>
        <a:p>
          <a:endParaRPr lang="en-US"/>
        </a:p>
      </dgm:t>
    </dgm:pt>
    <dgm:pt modelId="{BDED228E-4C2F-4935-B804-D5C416FA2495}" type="pres">
      <dgm:prSet presAssocID="{552E2866-5A7A-4499-A4B4-E007D47185DB}" presName="linNode" presStyleCnt="0"/>
      <dgm:spPr/>
    </dgm:pt>
    <dgm:pt modelId="{0C061F68-A0FB-4841-A150-0AE27A3CF7B2}" type="pres">
      <dgm:prSet presAssocID="{552E2866-5A7A-4499-A4B4-E007D47185DB}" presName="parentText" presStyleLbl="node1" presStyleIdx="0" presStyleCnt="4">
        <dgm:presLayoutVars>
          <dgm:chMax val="1"/>
          <dgm:bulletEnabled val="1"/>
        </dgm:presLayoutVars>
      </dgm:prSet>
      <dgm:spPr/>
      <dgm:t>
        <a:bodyPr/>
        <a:lstStyle/>
        <a:p>
          <a:endParaRPr lang="en-US"/>
        </a:p>
      </dgm:t>
    </dgm:pt>
    <dgm:pt modelId="{FE37EE9D-E6C8-4A92-BE91-C613468AD8F3}" type="pres">
      <dgm:prSet presAssocID="{552E2866-5A7A-4499-A4B4-E007D47185DB}" presName="descendantText" presStyleLbl="alignAccFollowNode1" presStyleIdx="0" presStyleCnt="4" custScaleX="125857" custScaleY="128993">
        <dgm:presLayoutVars>
          <dgm:bulletEnabled val="1"/>
        </dgm:presLayoutVars>
      </dgm:prSet>
      <dgm:spPr/>
      <dgm:t>
        <a:bodyPr/>
        <a:lstStyle/>
        <a:p>
          <a:endParaRPr lang="en-US"/>
        </a:p>
      </dgm:t>
    </dgm:pt>
    <dgm:pt modelId="{DDB68976-BFF3-4919-8A07-FEA1B459F011}" type="pres">
      <dgm:prSet presAssocID="{CBA43352-7296-406D-AC36-B6B7A13EDDC8}" presName="sp" presStyleCnt="0"/>
      <dgm:spPr/>
    </dgm:pt>
    <dgm:pt modelId="{C575342E-2AD7-4E74-9859-0D455D1A807B}" type="pres">
      <dgm:prSet presAssocID="{ECA72184-51D6-40D7-A92D-8C74994809D3}" presName="linNode" presStyleCnt="0"/>
      <dgm:spPr/>
    </dgm:pt>
    <dgm:pt modelId="{CD3B18F8-5F01-4135-90C7-275649667593}" type="pres">
      <dgm:prSet presAssocID="{ECA72184-51D6-40D7-A92D-8C74994809D3}" presName="parentText" presStyleLbl="node1" presStyleIdx="1" presStyleCnt="4">
        <dgm:presLayoutVars>
          <dgm:chMax val="1"/>
          <dgm:bulletEnabled val="1"/>
        </dgm:presLayoutVars>
      </dgm:prSet>
      <dgm:spPr/>
      <dgm:t>
        <a:bodyPr/>
        <a:lstStyle/>
        <a:p>
          <a:endParaRPr lang="en-US"/>
        </a:p>
      </dgm:t>
    </dgm:pt>
    <dgm:pt modelId="{46981324-A031-427C-B558-318CAC346554}" type="pres">
      <dgm:prSet presAssocID="{ECA72184-51D6-40D7-A92D-8C74994809D3}" presName="descendantText" presStyleLbl="alignAccFollowNode1" presStyleIdx="1" presStyleCnt="4" custScaleX="123915" custScaleY="115095">
        <dgm:presLayoutVars>
          <dgm:bulletEnabled val="1"/>
        </dgm:presLayoutVars>
      </dgm:prSet>
      <dgm:spPr/>
      <dgm:t>
        <a:bodyPr/>
        <a:lstStyle/>
        <a:p>
          <a:endParaRPr lang="en-US"/>
        </a:p>
      </dgm:t>
    </dgm:pt>
    <dgm:pt modelId="{C4E888F6-6CD4-48C1-B0DC-C24F188F22FD}" type="pres">
      <dgm:prSet presAssocID="{8A6B8D2F-8442-4BB1-96F0-C4FE22DC91AA}" presName="sp" presStyleCnt="0"/>
      <dgm:spPr/>
    </dgm:pt>
    <dgm:pt modelId="{141753EF-16C4-41BC-B604-EDDD48F08304}" type="pres">
      <dgm:prSet presAssocID="{0E34228F-E054-42E7-8ECA-E385928BB203}" presName="linNode" presStyleCnt="0"/>
      <dgm:spPr/>
    </dgm:pt>
    <dgm:pt modelId="{0D01AFF5-EBE1-4935-95E8-DA5DB24A4ACE}" type="pres">
      <dgm:prSet presAssocID="{0E34228F-E054-42E7-8ECA-E385928BB203}" presName="parentText" presStyleLbl="node1" presStyleIdx="2" presStyleCnt="4">
        <dgm:presLayoutVars>
          <dgm:chMax val="1"/>
          <dgm:bulletEnabled val="1"/>
        </dgm:presLayoutVars>
      </dgm:prSet>
      <dgm:spPr/>
      <dgm:t>
        <a:bodyPr/>
        <a:lstStyle/>
        <a:p>
          <a:endParaRPr lang="en-US"/>
        </a:p>
      </dgm:t>
    </dgm:pt>
    <dgm:pt modelId="{CC7A0053-B705-483E-BB8B-7700C9E29843}" type="pres">
      <dgm:prSet presAssocID="{0E34228F-E054-42E7-8ECA-E385928BB203}" presName="descendantText" presStyleLbl="alignAccFollowNode1" presStyleIdx="2" presStyleCnt="4" custScaleX="124079">
        <dgm:presLayoutVars>
          <dgm:bulletEnabled val="1"/>
        </dgm:presLayoutVars>
      </dgm:prSet>
      <dgm:spPr/>
      <dgm:t>
        <a:bodyPr/>
        <a:lstStyle/>
        <a:p>
          <a:endParaRPr lang="en-US"/>
        </a:p>
      </dgm:t>
    </dgm:pt>
    <dgm:pt modelId="{CB1FB4DA-3300-40CE-8F1C-155BE3E11B88}" type="pres">
      <dgm:prSet presAssocID="{CC4BB449-DB15-45EF-A0D3-0CF55E52BB7E}" presName="sp" presStyleCnt="0"/>
      <dgm:spPr/>
    </dgm:pt>
    <dgm:pt modelId="{01DF3392-DBA3-401B-BA80-7C40CBE12A67}" type="pres">
      <dgm:prSet presAssocID="{E8F6AB6D-B5FB-4364-BDEF-B9708A1A6BAD}" presName="linNode" presStyleCnt="0"/>
      <dgm:spPr/>
    </dgm:pt>
    <dgm:pt modelId="{A8CE1842-1A01-4BAD-9B6B-C43C7121C3DE}" type="pres">
      <dgm:prSet presAssocID="{E8F6AB6D-B5FB-4364-BDEF-B9708A1A6BAD}" presName="parentText" presStyleLbl="node1" presStyleIdx="3" presStyleCnt="4">
        <dgm:presLayoutVars>
          <dgm:chMax val="1"/>
          <dgm:bulletEnabled val="1"/>
        </dgm:presLayoutVars>
      </dgm:prSet>
      <dgm:spPr/>
      <dgm:t>
        <a:bodyPr/>
        <a:lstStyle/>
        <a:p>
          <a:endParaRPr lang="en-US"/>
        </a:p>
      </dgm:t>
    </dgm:pt>
    <dgm:pt modelId="{22BF48EC-8D74-4119-85CF-71BF491D943A}" type="pres">
      <dgm:prSet presAssocID="{E8F6AB6D-B5FB-4364-BDEF-B9708A1A6BAD}" presName="descendantText" presStyleLbl="alignAccFollowNode1" presStyleIdx="3" presStyleCnt="4" custScaleX="123916">
        <dgm:presLayoutVars>
          <dgm:bulletEnabled val="1"/>
        </dgm:presLayoutVars>
      </dgm:prSet>
      <dgm:spPr/>
      <dgm:t>
        <a:bodyPr/>
        <a:lstStyle/>
        <a:p>
          <a:endParaRPr lang="en-US"/>
        </a:p>
      </dgm:t>
    </dgm:pt>
  </dgm:ptLst>
  <dgm:cxnLst>
    <dgm:cxn modelId="{3EF955C5-8CF6-436B-AA28-FE7ED7BF7457}" type="presOf" srcId="{5D31CFDB-C0A9-47A4-B7A9-7FCD09BE6A24}" destId="{46981324-A031-427C-B558-318CAC346554}" srcOrd="0" destOrd="0" presId="urn:microsoft.com/office/officeart/2005/8/layout/vList5"/>
    <dgm:cxn modelId="{E5B7A2FA-6C9A-4873-B56B-F0E67A009B14}" type="presOf" srcId="{ECA72184-51D6-40D7-A92D-8C74994809D3}" destId="{CD3B18F8-5F01-4135-90C7-275649667593}" srcOrd="0" destOrd="0" presId="urn:microsoft.com/office/officeart/2005/8/layout/vList5"/>
    <dgm:cxn modelId="{2F10CA84-0165-47FD-88C3-E7C9FF3BF5C5}" type="presOf" srcId="{D440EE49-6D5D-410F-A14E-2352808FB603}" destId="{46981324-A031-427C-B558-318CAC346554}" srcOrd="0" destOrd="1" presId="urn:microsoft.com/office/officeart/2005/8/layout/vList5"/>
    <dgm:cxn modelId="{F931BE50-1077-4B3C-97C3-DAC842275B29}" srcId="{51EB2BC2-2A46-453E-AF1E-F5DAF3D2AC23}" destId="{0E34228F-E054-42E7-8ECA-E385928BB203}" srcOrd="2" destOrd="0" parTransId="{33F9D8BB-F42C-41EA-B772-B6F47AFFF9FA}" sibTransId="{CC4BB449-DB15-45EF-A0D3-0CF55E52BB7E}"/>
    <dgm:cxn modelId="{FDDF50D1-D662-4FC5-8EDF-F0889DBE0B99}" type="presOf" srcId="{0E34228F-E054-42E7-8ECA-E385928BB203}" destId="{0D01AFF5-EBE1-4935-95E8-DA5DB24A4ACE}" srcOrd="0" destOrd="0" presId="urn:microsoft.com/office/officeart/2005/8/layout/vList5"/>
    <dgm:cxn modelId="{462BBE91-20EA-4712-9BBC-B08F10186B55}" srcId="{51EB2BC2-2A46-453E-AF1E-F5DAF3D2AC23}" destId="{ECA72184-51D6-40D7-A92D-8C74994809D3}" srcOrd="1" destOrd="0" parTransId="{733E009D-849F-4D13-9E2A-3C42C5938C12}" sibTransId="{8A6B8D2F-8442-4BB1-96F0-C4FE22DC91AA}"/>
    <dgm:cxn modelId="{BF04D2DE-D917-409D-9E48-2BB725DC2EB9}" srcId="{E8F6AB6D-B5FB-4364-BDEF-B9708A1A6BAD}" destId="{6A97A533-024A-46A3-B092-B70521190BEB}" srcOrd="0" destOrd="0" parTransId="{0A89114A-6F58-4E7A-8CA3-F35A5C4AC311}" sibTransId="{29D88529-189B-493E-B1B4-5684BA31C970}"/>
    <dgm:cxn modelId="{59C8BDA7-48F8-4CCE-AE16-A8B3D5CD12E1}" type="presOf" srcId="{6A97A533-024A-46A3-B092-B70521190BEB}" destId="{22BF48EC-8D74-4119-85CF-71BF491D943A}" srcOrd="0" destOrd="0" presId="urn:microsoft.com/office/officeart/2005/8/layout/vList5"/>
    <dgm:cxn modelId="{EE36708F-4551-468B-B78E-8363C5840997}" srcId="{0E34228F-E054-42E7-8ECA-E385928BB203}" destId="{88F4AB04-C61F-4FB7-8C21-D4BC68268063}" srcOrd="0" destOrd="0" parTransId="{C6786997-BEC5-4A76-9D8F-3F63CE8F5D3D}" sibTransId="{9B2F467D-C65B-41D1-AC73-87FEF38CCDE2}"/>
    <dgm:cxn modelId="{0817E15B-BC5E-435E-9E56-F12772E4938C}" srcId="{ECA72184-51D6-40D7-A92D-8C74994809D3}" destId="{D440EE49-6D5D-410F-A14E-2352808FB603}" srcOrd="1" destOrd="0" parTransId="{0459AC64-367D-442F-806B-E2648EA4A2FD}" sibTransId="{A7762305-03B5-4CC9-AAD6-8FE44B887B0F}"/>
    <dgm:cxn modelId="{A5D0A61F-4F78-4694-A543-40A9C6141B27}" srcId="{51EB2BC2-2A46-453E-AF1E-F5DAF3D2AC23}" destId="{E8F6AB6D-B5FB-4364-BDEF-B9708A1A6BAD}" srcOrd="3" destOrd="0" parTransId="{6BA6C0D2-B2D6-4F6B-A40D-D6164FF7D22F}" sibTransId="{33950B36-BF0F-4D04-8B87-54FE71EF9A97}"/>
    <dgm:cxn modelId="{8CFE1CD3-01A5-4167-A2B7-706E8B7B12F7}" srcId="{51EB2BC2-2A46-453E-AF1E-F5DAF3D2AC23}" destId="{552E2866-5A7A-4499-A4B4-E007D47185DB}" srcOrd="0" destOrd="0" parTransId="{2CB2D645-2DE6-471E-9EE0-954AE0B3FC7E}" sibTransId="{CBA43352-7296-406D-AC36-B6B7A13EDDC8}"/>
    <dgm:cxn modelId="{F60E278C-9311-4848-A29E-7D5693595D38}" srcId="{ECA72184-51D6-40D7-A92D-8C74994809D3}" destId="{5D31CFDB-C0A9-47A4-B7A9-7FCD09BE6A24}" srcOrd="0" destOrd="0" parTransId="{AD599C11-6FEC-4062-9056-1EA0F55A8C1E}" sibTransId="{31266CE2-34D0-49EF-B515-52F680DD4887}"/>
    <dgm:cxn modelId="{EDA8DEF6-A46F-48B2-93F6-1963328E1D81}" type="presOf" srcId="{E8F6AB6D-B5FB-4364-BDEF-B9708A1A6BAD}" destId="{A8CE1842-1A01-4BAD-9B6B-C43C7121C3DE}" srcOrd="0" destOrd="0" presId="urn:microsoft.com/office/officeart/2005/8/layout/vList5"/>
    <dgm:cxn modelId="{F4E00550-1725-482E-B168-40C13D383F44}" type="presOf" srcId="{51EB2BC2-2A46-453E-AF1E-F5DAF3D2AC23}" destId="{103C25C4-397A-48F9-BBA2-4B9B4585EFA2}" srcOrd="0" destOrd="0" presId="urn:microsoft.com/office/officeart/2005/8/layout/vList5"/>
    <dgm:cxn modelId="{C20EBB8B-DE5B-4A16-B776-A72A7B4E17A2}" type="presOf" srcId="{552E2866-5A7A-4499-A4B4-E007D47185DB}" destId="{0C061F68-A0FB-4841-A150-0AE27A3CF7B2}" srcOrd="0" destOrd="0" presId="urn:microsoft.com/office/officeart/2005/8/layout/vList5"/>
    <dgm:cxn modelId="{5567E2D4-2973-4670-B736-2B5E4B32729A}" type="presOf" srcId="{129FD8D5-6F1C-4CC4-90E0-1E6C297B9017}" destId="{FE37EE9D-E6C8-4A92-BE91-C613468AD8F3}" srcOrd="0" destOrd="0" presId="urn:microsoft.com/office/officeart/2005/8/layout/vList5"/>
    <dgm:cxn modelId="{19ED52EE-63DC-47B8-90D1-42FE925884DF}" type="presOf" srcId="{88F4AB04-C61F-4FB7-8C21-D4BC68268063}" destId="{CC7A0053-B705-483E-BB8B-7700C9E29843}" srcOrd="0" destOrd="0" presId="urn:microsoft.com/office/officeart/2005/8/layout/vList5"/>
    <dgm:cxn modelId="{5A4E24FF-1454-4F95-86E6-956790ADF8AA}" srcId="{552E2866-5A7A-4499-A4B4-E007D47185DB}" destId="{129FD8D5-6F1C-4CC4-90E0-1E6C297B9017}" srcOrd="0" destOrd="0" parTransId="{C2216F9C-8D39-4B2C-8610-12141A93EB56}" sibTransId="{4751FCA2-665D-46DF-B56E-A81B75A6014A}"/>
    <dgm:cxn modelId="{043FE510-972A-453D-A5D6-5BEC5914C424}" type="presParOf" srcId="{103C25C4-397A-48F9-BBA2-4B9B4585EFA2}" destId="{BDED228E-4C2F-4935-B804-D5C416FA2495}" srcOrd="0" destOrd="0" presId="urn:microsoft.com/office/officeart/2005/8/layout/vList5"/>
    <dgm:cxn modelId="{A6D01C1D-A095-4E14-AEB2-091CCD5E0874}" type="presParOf" srcId="{BDED228E-4C2F-4935-B804-D5C416FA2495}" destId="{0C061F68-A0FB-4841-A150-0AE27A3CF7B2}" srcOrd="0" destOrd="0" presId="urn:microsoft.com/office/officeart/2005/8/layout/vList5"/>
    <dgm:cxn modelId="{F0729E44-1714-4540-90D9-473F64F2A301}" type="presParOf" srcId="{BDED228E-4C2F-4935-B804-D5C416FA2495}" destId="{FE37EE9D-E6C8-4A92-BE91-C613468AD8F3}" srcOrd="1" destOrd="0" presId="urn:microsoft.com/office/officeart/2005/8/layout/vList5"/>
    <dgm:cxn modelId="{AA964231-0578-4133-AF51-CA68B92544FA}" type="presParOf" srcId="{103C25C4-397A-48F9-BBA2-4B9B4585EFA2}" destId="{DDB68976-BFF3-4919-8A07-FEA1B459F011}" srcOrd="1" destOrd="0" presId="urn:microsoft.com/office/officeart/2005/8/layout/vList5"/>
    <dgm:cxn modelId="{D44D9C8F-EFD7-41FF-8FEE-1694B2123028}" type="presParOf" srcId="{103C25C4-397A-48F9-BBA2-4B9B4585EFA2}" destId="{C575342E-2AD7-4E74-9859-0D455D1A807B}" srcOrd="2" destOrd="0" presId="urn:microsoft.com/office/officeart/2005/8/layout/vList5"/>
    <dgm:cxn modelId="{DEF29740-E55A-4859-8CAB-DA0720EE316F}" type="presParOf" srcId="{C575342E-2AD7-4E74-9859-0D455D1A807B}" destId="{CD3B18F8-5F01-4135-90C7-275649667593}" srcOrd="0" destOrd="0" presId="urn:microsoft.com/office/officeart/2005/8/layout/vList5"/>
    <dgm:cxn modelId="{9D9EA1D4-6267-473A-BEA1-D30AF8CC34DB}" type="presParOf" srcId="{C575342E-2AD7-4E74-9859-0D455D1A807B}" destId="{46981324-A031-427C-B558-318CAC346554}" srcOrd="1" destOrd="0" presId="urn:microsoft.com/office/officeart/2005/8/layout/vList5"/>
    <dgm:cxn modelId="{A6CFA982-C669-47DF-B963-C29E7FAD8E5A}" type="presParOf" srcId="{103C25C4-397A-48F9-BBA2-4B9B4585EFA2}" destId="{C4E888F6-6CD4-48C1-B0DC-C24F188F22FD}" srcOrd="3" destOrd="0" presId="urn:microsoft.com/office/officeart/2005/8/layout/vList5"/>
    <dgm:cxn modelId="{7BA6823F-BFB0-475A-A8F8-918C76885E45}" type="presParOf" srcId="{103C25C4-397A-48F9-BBA2-4B9B4585EFA2}" destId="{141753EF-16C4-41BC-B604-EDDD48F08304}" srcOrd="4" destOrd="0" presId="urn:microsoft.com/office/officeart/2005/8/layout/vList5"/>
    <dgm:cxn modelId="{948D75D0-0CD6-4E9D-9CDE-93C2F4E5FB85}" type="presParOf" srcId="{141753EF-16C4-41BC-B604-EDDD48F08304}" destId="{0D01AFF5-EBE1-4935-95E8-DA5DB24A4ACE}" srcOrd="0" destOrd="0" presId="urn:microsoft.com/office/officeart/2005/8/layout/vList5"/>
    <dgm:cxn modelId="{1C26405B-6B31-437B-99F3-0DD7D8E0812E}" type="presParOf" srcId="{141753EF-16C4-41BC-B604-EDDD48F08304}" destId="{CC7A0053-B705-483E-BB8B-7700C9E29843}" srcOrd="1" destOrd="0" presId="urn:microsoft.com/office/officeart/2005/8/layout/vList5"/>
    <dgm:cxn modelId="{A5E1C450-994D-4D5E-96F1-76411C6442C1}" type="presParOf" srcId="{103C25C4-397A-48F9-BBA2-4B9B4585EFA2}" destId="{CB1FB4DA-3300-40CE-8F1C-155BE3E11B88}" srcOrd="5" destOrd="0" presId="urn:microsoft.com/office/officeart/2005/8/layout/vList5"/>
    <dgm:cxn modelId="{BD85D1EA-7270-41D3-BC96-59E216C24129}" type="presParOf" srcId="{103C25C4-397A-48F9-BBA2-4B9B4585EFA2}" destId="{01DF3392-DBA3-401B-BA80-7C40CBE12A67}" srcOrd="6" destOrd="0" presId="urn:microsoft.com/office/officeart/2005/8/layout/vList5"/>
    <dgm:cxn modelId="{F64B062D-7DA5-4DA3-AFE1-CD781353FB99}" type="presParOf" srcId="{01DF3392-DBA3-401B-BA80-7C40CBE12A67}" destId="{A8CE1842-1A01-4BAD-9B6B-C43C7121C3DE}" srcOrd="0" destOrd="0" presId="urn:microsoft.com/office/officeart/2005/8/layout/vList5"/>
    <dgm:cxn modelId="{225212B3-5345-4F59-A5C9-C63A75B97D37}" type="presParOf" srcId="{01DF3392-DBA3-401B-BA80-7C40CBE12A67}" destId="{22BF48EC-8D74-4119-85CF-71BF491D943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112643"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lgn="r" eaLnBrk="0" hangingPunct="0">
              <a:defRPr sz="1200">
                <a:latin typeface="Arial" charset="0"/>
                <a:cs typeface="Arial" charset="0"/>
              </a:defRPr>
            </a:lvl1pPr>
          </a:lstStyle>
          <a:p>
            <a:pPr>
              <a:defRPr/>
            </a:pPr>
            <a:r>
              <a:rPr lang="en-US"/>
              <a:t>3/31/2011</a:t>
            </a:r>
          </a:p>
        </p:txBody>
      </p:sp>
      <p:sp>
        <p:nvSpPr>
          <p:cNvPr id="112644"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112645"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lgn="r">
              <a:defRPr sz="1200"/>
            </a:lvl1pPr>
          </a:lstStyle>
          <a:p>
            <a:fld id="{29451022-F411-42A6-A7BA-BDE9ACB8AA49}" type="slidenum">
              <a:rPr lang="en-US" altLang="en-US"/>
              <a:pPr/>
              <a:t>‹#›</a:t>
            </a:fld>
            <a:endParaRPr lang="en-US" altLang="en-US"/>
          </a:p>
        </p:txBody>
      </p:sp>
    </p:spTree>
    <p:extLst>
      <p:ext uri="{BB962C8B-B14F-4D97-AF65-F5344CB8AC3E}">
        <p14:creationId xmlns:p14="http://schemas.microsoft.com/office/powerpoint/2010/main" val="200872483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187395"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lgn="r" eaLnBrk="0" hangingPunct="0">
              <a:defRPr sz="1200">
                <a:latin typeface="Arial" charset="0"/>
                <a:cs typeface="Arial" charset="0"/>
              </a:defRPr>
            </a:lvl1pPr>
          </a:lstStyle>
          <a:p>
            <a:pPr>
              <a:defRPr/>
            </a:pPr>
            <a:r>
              <a:rPr lang="en-US"/>
              <a:t>3/31/2011</a:t>
            </a:r>
          </a:p>
        </p:txBody>
      </p:sp>
      <p:sp>
        <p:nvSpPr>
          <p:cNvPr id="4100"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7397"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7398"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18739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lgn="r">
              <a:defRPr sz="1200"/>
            </a:lvl1pPr>
          </a:lstStyle>
          <a:p>
            <a:fld id="{BEA6A1DE-3AA7-46E7-9D6F-6AB564ADAF3F}" type="slidenum">
              <a:rPr lang="en-US" altLang="en-US"/>
              <a:pPr/>
              <a:t>‹#›</a:t>
            </a:fld>
            <a:endParaRPr lang="en-US" altLang="en-US"/>
          </a:p>
        </p:txBody>
      </p:sp>
    </p:spTree>
    <p:extLst>
      <p:ext uri="{BB962C8B-B14F-4D97-AF65-F5344CB8AC3E}">
        <p14:creationId xmlns:p14="http://schemas.microsoft.com/office/powerpoint/2010/main" val="4539090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644A817-9012-4041-9143-E235EB3425CC}" type="slidenum">
              <a:rPr lang="en-GB" altLang="en-US">
                <a:latin typeface="Calibri" pitchFamily="34" charset="0"/>
              </a:rPr>
              <a:pPr/>
              <a:t>1</a:t>
            </a:fld>
            <a:endParaRPr lang="en-GB" altLang="en-US" dirty="0">
              <a:latin typeface="Calibri" pitchFamily="34" charset="0"/>
            </a:endParaRPr>
          </a:p>
        </p:txBody>
      </p:sp>
      <p:sp>
        <p:nvSpPr>
          <p:cNvPr id="8197"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pPr>
            <a:endParaRPr lang="en-GB" altLang="en-US" dirty="0">
              <a:latin typeface="Calibri" pitchFamily="34" charset="0"/>
            </a:endParaRPr>
          </a:p>
        </p:txBody>
      </p:sp>
    </p:spTree>
    <p:extLst>
      <p:ext uri="{BB962C8B-B14F-4D97-AF65-F5344CB8AC3E}">
        <p14:creationId xmlns:p14="http://schemas.microsoft.com/office/powerpoint/2010/main" val="1567956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r>
              <a:rPr lang="en-US" dirty="0"/>
              <a:t>3/31/2011</a:t>
            </a:r>
          </a:p>
        </p:txBody>
      </p:sp>
      <p:sp>
        <p:nvSpPr>
          <p:cNvPr id="5" name="Slide Number Placeholder 4"/>
          <p:cNvSpPr>
            <a:spLocks noGrp="1"/>
          </p:cNvSpPr>
          <p:nvPr>
            <p:ph type="sldNum" sz="quarter" idx="11"/>
          </p:nvPr>
        </p:nvSpPr>
        <p:spPr/>
        <p:txBody>
          <a:bodyPr/>
          <a:lstStyle/>
          <a:p>
            <a:fld id="{BEA6A1DE-3AA7-46E7-9D6F-6AB564ADAF3F}" type="slidenum">
              <a:rPr lang="en-US" altLang="en-US" smtClean="0"/>
              <a:pPr/>
              <a:t>4</a:t>
            </a:fld>
            <a:endParaRPr lang="en-US" altLang="en-US" dirty="0"/>
          </a:p>
        </p:txBody>
      </p:sp>
    </p:spTree>
    <p:extLst>
      <p:ext uri="{BB962C8B-B14F-4D97-AF65-F5344CB8AC3E}">
        <p14:creationId xmlns:p14="http://schemas.microsoft.com/office/powerpoint/2010/main" val="2493816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Rectangle 8"/>
          <p:cNvSpPr/>
          <p:nvPr userDrawn="1"/>
        </p:nvSpPr>
        <p:spPr>
          <a:xfrm>
            <a:off x="0" y="6453188"/>
            <a:ext cx="9144000" cy="40481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Training Sessions</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201</a:t>
            </a:r>
            <a:r>
              <a:rPr lang="en-GB"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9</a:t>
            </a:r>
            <a:endPar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4" name="Title 1"/>
          <p:cNvSpPr>
            <a:spLocks noGrp="1"/>
          </p:cNvSpPr>
          <p:nvPr>
            <p:ph type="title"/>
          </p:nvPr>
        </p:nvSpPr>
        <p:spPr>
          <a:xfrm>
            <a:off x="4716016" y="496857"/>
            <a:ext cx="4176464" cy="699896"/>
          </a:xfrm>
          <a:prstGeom prst="rect">
            <a:avLst/>
          </a:prstGeo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15"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GB"/>
          </a:p>
        </p:txBody>
      </p:sp>
      <p:sp>
        <p:nvSpPr>
          <p:cNvPr id="1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6D91BC3-950B-4F54-9AF4-0CB73DE97697}" type="slidenum">
              <a:rPr lang="en-GB" altLang="en-US"/>
              <a:pPr/>
              <a:t>‹#›</a:t>
            </a:fld>
            <a:endParaRPr lang="en-GB" alt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7432"/>
            <a:ext cx="3070097" cy="658368"/>
          </a:xfrm>
          <a:prstGeom prst="rect">
            <a:avLst/>
          </a:prstGeom>
        </p:spPr>
      </p:pic>
    </p:spTree>
    <p:extLst>
      <p:ext uri="{BB962C8B-B14F-4D97-AF65-F5344CB8AC3E}">
        <p14:creationId xmlns:p14="http://schemas.microsoft.com/office/powerpoint/2010/main" val="2770448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14" descr="stelutz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13" y="0"/>
            <a:ext cx="9213851"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8"/>
          <p:cNvSpPr/>
          <p:nvPr userDrawn="1"/>
        </p:nvSpPr>
        <p:spPr>
          <a:xfrm>
            <a:off x="0" y="6453188"/>
            <a:ext cx="9144000" cy="40481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Training Sessions</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201</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9</a:t>
            </a:r>
            <a:endPar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7" name="Title 1"/>
          <p:cNvSpPr>
            <a:spLocks noGrp="1"/>
          </p:cNvSpPr>
          <p:nvPr>
            <p:ph type="title"/>
          </p:nvPr>
        </p:nvSpPr>
        <p:spPr>
          <a:xfrm>
            <a:off x="4716016" y="496857"/>
            <a:ext cx="4176464" cy="699896"/>
          </a:xfrm>
          <a:prstGeom prst="rect">
            <a:avLst/>
          </a:prstGeo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18"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9"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GB"/>
          </a:p>
        </p:txBody>
      </p:sp>
      <p:sp>
        <p:nvSpPr>
          <p:cNvPr id="20"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6D91BC3-950B-4F54-9AF4-0CB73DE97697}" type="slidenum">
              <a:rPr lang="en-GB" altLang="en-US"/>
              <a:pPr/>
              <a:t>‹#›</a:t>
            </a:fld>
            <a:endParaRPr lang="en-GB" altLang="en-US"/>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27432"/>
            <a:ext cx="3070097" cy="658368"/>
          </a:xfrm>
          <a:prstGeom prst="rect">
            <a:avLst/>
          </a:prstGeom>
        </p:spPr>
      </p:pic>
    </p:spTree>
    <p:extLst>
      <p:ext uri="{BB962C8B-B14F-4D97-AF65-F5344CB8AC3E}">
        <p14:creationId xmlns:p14="http://schemas.microsoft.com/office/powerpoint/2010/main" val="3143305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4134ED56-0FB3-4595-AFCF-4544CD870CB0}" type="datetimeFigureOut">
              <a:rPr lang="ro-RO"/>
              <a:pPr>
                <a:defRPr/>
              </a:pPr>
              <a:t>14.06.2019</a:t>
            </a:fld>
            <a:endParaRPr lang="ro-RO"/>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o-RO"/>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D42538E8-ADA8-41D1-9984-05BF68A61F02}" type="slidenum">
              <a:rPr lang="ro-RO" altLang="en-US"/>
              <a:pPr/>
              <a:t>‹#›</a:t>
            </a:fld>
            <a:endParaRPr lang="ro-RO" altLang="en-US"/>
          </a:p>
        </p:txBody>
      </p:sp>
      <p:sp>
        <p:nvSpPr>
          <p:cNvPr id="6" name="Title 1"/>
          <p:cNvSpPr>
            <a:spLocks noGrp="1"/>
          </p:cNvSpPr>
          <p:nvPr>
            <p:ph type="title"/>
          </p:nvPr>
        </p:nvSpPr>
        <p:spPr>
          <a:xfrm>
            <a:off x="4716016" y="496857"/>
            <a:ext cx="4176464" cy="699896"/>
          </a:xfrm>
          <a:prstGeom prst="rect">
            <a:avLst/>
          </a:prstGeo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7"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Slide Number Placeholder 5"/>
          <p:cNvSpPr txBox="1">
            <a:spLocks/>
          </p:cNvSpPr>
          <p:nvPr userDrawn="1"/>
        </p:nvSpPr>
        <p:spPr>
          <a:xfrm>
            <a:off x="6553200" y="6356350"/>
            <a:ext cx="2133600" cy="365125"/>
          </a:xfrm>
          <a:prstGeom prst="rect">
            <a:avLst/>
          </a:prstGeom>
        </p:spPr>
        <p:txBody>
          <a:bodyPr/>
          <a:lstStyle>
            <a:defPPr>
              <a:defRPr lang="ro-RO"/>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66D91BC3-950B-4F54-9AF4-0CB73DE97697}" type="slidenum">
              <a:rPr lang="en-GB" altLang="en-US" smtClean="0"/>
              <a:pPr/>
              <a:t>‹#›</a:t>
            </a:fld>
            <a:endParaRPr lang="en-GB" altLang="en-US"/>
          </a:p>
        </p:txBody>
      </p:sp>
      <p:sp>
        <p:nvSpPr>
          <p:cNvPr id="10" name="Rectangle 8"/>
          <p:cNvSpPr/>
          <p:nvPr userDrawn="1"/>
        </p:nvSpPr>
        <p:spPr>
          <a:xfrm>
            <a:off x="0" y="6453188"/>
            <a:ext cx="9144000" cy="40481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Training Sessions</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201</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9</a:t>
            </a:r>
            <a:endPar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7432"/>
            <a:ext cx="3070097" cy="658368"/>
          </a:xfrm>
          <a:prstGeom prst="rect">
            <a:avLst/>
          </a:prstGeom>
        </p:spPr>
      </p:pic>
    </p:spTree>
    <p:extLst>
      <p:ext uri="{BB962C8B-B14F-4D97-AF65-F5344CB8AC3E}">
        <p14:creationId xmlns:p14="http://schemas.microsoft.com/office/powerpoint/2010/main" val="503556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22512"/>
            <a:ext cx="3008313" cy="792088"/>
          </a:xfrm>
          <a:prstGeom prst="rect">
            <a:avLst/>
          </a:prstGeom>
        </p:spPr>
        <p:txBody>
          <a:bodyPr anchor="b"/>
          <a:lstStyle>
            <a:lvl1pPr algn="l">
              <a:defRPr sz="2000" b="1">
                <a:solidFill>
                  <a:srgbClr val="00609F"/>
                </a:solidFill>
              </a:defRPr>
            </a:lvl1pPr>
          </a:lstStyle>
          <a:p>
            <a:r>
              <a:rPr lang="en-US" dirty="0"/>
              <a:t>Click to edit Master title style</a:t>
            </a:r>
            <a:endParaRPr lang="ro-RO" dirty="0"/>
          </a:p>
        </p:txBody>
      </p:sp>
      <p:sp>
        <p:nvSpPr>
          <p:cNvPr id="3" name="Content Placeholder 2"/>
          <p:cNvSpPr>
            <a:spLocks noGrp="1"/>
          </p:cNvSpPr>
          <p:nvPr>
            <p:ph idx="1"/>
          </p:nvPr>
        </p:nvSpPr>
        <p:spPr>
          <a:xfrm>
            <a:off x="3575050" y="1676399"/>
            <a:ext cx="5111750" cy="434340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o-RO" dirty="0"/>
          </a:p>
        </p:txBody>
      </p:sp>
      <p:sp>
        <p:nvSpPr>
          <p:cNvPr id="4" name="Text Placeholder 3"/>
          <p:cNvSpPr>
            <a:spLocks noGrp="1"/>
          </p:cNvSpPr>
          <p:nvPr>
            <p:ph type="body" sz="half" idx="2"/>
          </p:nvPr>
        </p:nvSpPr>
        <p:spPr>
          <a:xfrm>
            <a:off x="467544" y="2895600"/>
            <a:ext cx="3008313" cy="309634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72A95AE5-19AA-4C9A-9760-8BE620EDD86C}" type="datetimeFigureOut">
              <a:rPr lang="ro-RO"/>
              <a:pPr>
                <a:defRPr/>
              </a:pPr>
              <a:t>14.06.2019</a:t>
            </a:fld>
            <a:endParaRPr lang="ro-RO"/>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o-RO"/>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3E4A8192-74EE-47FE-BF94-C96C9D536020}" type="slidenum">
              <a:rPr lang="ro-RO" altLang="en-US"/>
              <a:pPr/>
              <a:t>‹#›</a:t>
            </a:fld>
            <a:endParaRPr lang="ro-RO" altLang="en-US"/>
          </a:p>
        </p:txBody>
      </p:sp>
      <p:sp>
        <p:nvSpPr>
          <p:cNvPr id="8" name="Title 1"/>
          <p:cNvSpPr txBox="1">
            <a:spLocks/>
          </p:cNvSpPr>
          <p:nvPr userDrawn="1"/>
        </p:nvSpPr>
        <p:spPr>
          <a:xfrm>
            <a:off x="4716016" y="496857"/>
            <a:ext cx="4176464" cy="699896"/>
          </a:xfrm>
          <a:prstGeom prst="rect">
            <a:avLst/>
          </a:prstGeom>
        </p:spPr>
        <p:txBody>
          <a:bodyPr>
            <a:noAutofit/>
          </a:bodyPr>
          <a:lstStyle>
            <a:lvl1pPr algn="ctr" rtl="0" eaLnBrk="0" fontAlgn="base" hangingPunct="0">
              <a:spcBef>
                <a:spcPct val="0"/>
              </a:spcBef>
              <a:spcAft>
                <a:spcPct val="0"/>
              </a:spcAft>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vl2pPr algn="ctr" rtl="0" eaLnBrk="0" fontAlgn="base" hangingPunct="0">
              <a:spcBef>
                <a:spcPct val="0"/>
              </a:spcBef>
              <a:spcAft>
                <a:spcPct val="0"/>
              </a:spcAft>
              <a:defRPr sz="4400">
                <a:solidFill>
                  <a:srgbClr val="28166F"/>
                </a:solidFill>
                <a:latin typeface="Trebuchet MS" pitchFamily="34" charset="0"/>
              </a:defRPr>
            </a:lvl2pPr>
            <a:lvl3pPr algn="ctr" rtl="0" eaLnBrk="0" fontAlgn="base" hangingPunct="0">
              <a:spcBef>
                <a:spcPct val="0"/>
              </a:spcBef>
              <a:spcAft>
                <a:spcPct val="0"/>
              </a:spcAft>
              <a:defRPr sz="4400">
                <a:solidFill>
                  <a:srgbClr val="28166F"/>
                </a:solidFill>
                <a:latin typeface="Trebuchet MS" pitchFamily="34" charset="0"/>
              </a:defRPr>
            </a:lvl3pPr>
            <a:lvl4pPr algn="ctr" rtl="0" eaLnBrk="0" fontAlgn="base" hangingPunct="0">
              <a:spcBef>
                <a:spcPct val="0"/>
              </a:spcBef>
              <a:spcAft>
                <a:spcPct val="0"/>
              </a:spcAft>
              <a:defRPr sz="4400">
                <a:solidFill>
                  <a:srgbClr val="28166F"/>
                </a:solidFill>
                <a:latin typeface="Trebuchet MS" pitchFamily="34" charset="0"/>
              </a:defRPr>
            </a:lvl4pPr>
            <a:lvl5pPr algn="ctr" rtl="0" eaLnBrk="0" fontAlgn="base" hangingPunct="0">
              <a:spcBef>
                <a:spcPct val="0"/>
              </a:spcBef>
              <a:spcAft>
                <a:spcPct val="0"/>
              </a:spcAft>
              <a:defRPr sz="4400">
                <a:solidFill>
                  <a:srgbClr val="28166F"/>
                </a:solidFill>
                <a:latin typeface="Trebuchet MS"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a:t>Click to edit Master title style</a:t>
            </a:r>
            <a:endParaRPr lang="en-GB" dirty="0"/>
          </a:p>
        </p:txBody>
      </p:sp>
      <p:sp>
        <p:nvSpPr>
          <p:cNvPr id="10" name="Rectangle 8"/>
          <p:cNvSpPr/>
          <p:nvPr userDrawn="1"/>
        </p:nvSpPr>
        <p:spPr>
          <a:xfrm>
            <a:off x="0" y="6453188"/>
            <a:ext cx="9144000" cy="40481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Training Sessions</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201</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9</a:t>
            </a:r>
            <a:endPar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529" y="43635"/>
            <a:ext cx="3776471" cy="809847"/>
          </a:xfrm>
          <a:prstGeom prst="rect">
            <a:avLst/>
          </a:prstGeom>
        </p:spPr>
      </p:pic>
    </p:spTree>
    <p:extLst>
      <p:ext uri="{BB962C8B-B14F-4D97-AF65-F5344CB8AC3E}">
        <p14:creationId xmlns:p14="http://schemas.microsoft.com/office/powerpoint/2010/main" val="2320607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28625" y="1276350"/>
            <a:ext cx="8229600" cy="1000125"/>
          </a:xfrm>
          <a:prstGeom prst="rect">
            <a:avLst/>
          </a:prstGeom>
        </p:spPr>
        <p:txBody>
          <a:bodyPr/>
          <a:lstStyle/>
          <a:p>
            <a:r>
              <a:rPr lang="en-US"/>
              <a:t>Click to edit Master title style</a:t>
            </a:r>
            <a:endParaRPr lang="ro-RO"/>
          </a:p>
        </p:txBody>
      </p:sp>
      <p:sp>
        <p:nvSpPr>
          <p:cNvPr id="3" name="Vertical Text Placeholder 2"/>
          <p:cNvSpPr>
            <a:spLocks noGrp="1"/>
          </p:cNvSpPr>
          <p:nvPr>
            <p:ph type="body" orient="vert" idx="1"/>
          </p:nvPr>
        </p:nvSpPr>
        <p:spPr>
          <a:xfrm>
            <a:off x="428625" y="2492375"/>
            <a:ext cx="8215313" cy="357981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DBEA9A48-60BD-44BF-91C6-90BA1C74ACAF}" type="datetimeFigureOut">
              <a:rPr lang="ro-RO"/>
              <a:pPr>
                <a:defRPr/>
              </a:pPr>
              <a:t>14.06.2019</a:t>
            </a:fld>
            <a:endParaRPr lang="ro-RO"/>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o-RO"/>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5AFC1DF-3721-4E17-A794-E5EDD53159F5}" type="slidenum">
              <a:rPr lang="ro-RO" altLang="en-US"/>
              <a:pPr/>
              <a:t>‹#›</a:t>
            </a:fld>
            <a:endParaRPr lang="ro-RO" altLang="en-US"/>
          </a:p>
        </p:txBody>
      </p:sp>
      <p:sp>
        <p:nvSpPr>
          <p:cNvPr id="8" name="Rectangle 8"/>
          <p:cNvSpPr/>
          <p:nvPr userDrawn="1"/>
        </p:nvSpPr>
        <p:spPr>
          <a:xfrm>
            <a:off x="0" y="6453188"/>
            <a:ext cx="9144000" cy="40481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Training Sessions</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201</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9</a:t>
            </a:r>
            <a:endPar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 y="152400"/>
            <a:ext cx="3464520" cy="742950"/>
          </a:xfrm>
          <a:prstGeom prst="rect">
            <a:avLst/>
          </a:prstGeom>
        </p:spPr>
      </p:pic>
    </p:spTree>
    <p:extLst>
      <p:ext uri="{BB962C8B-B14F-4D97-AF65-F5344CB8AC3E}">
        <p14:creationId xmlns:p14="http://schemas.microsoft.com/office/powerpoint/2010/main" val="323235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ro-RO"/>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2A5B9EE-D91D-4D3D-8DC6-1ED598B66558}" type="datetimeFigureOut">
              <a:rPr lang="ro-RO"/>
              <a:pPr>
                <a:defRPr/>
              </a:pPr>
              <a:t>14.06.2019</a:t>
            </a:fld>
            <a:endParaRPr lang="ro-RO"/>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ro-RO"/>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845386A6-95E7-485C-A55B-EE26AAE4E7F5}" type="slidenum">
              <a:rPr lang="ro-RO" altLang="en-US"/>
              <a:pPr/>
              <a:t>‹#›</a:t>
            </a:fld>
            <a:endParaRPr lang="ro-RO" altLang="en-US"/>
          </a:p>
        </p:txBody>
      </p:sp>
      <p:sp>
        <p:nvSpPr>
          <p:cNvPr id="7" name="Rectangle 8"/>
          <p:cNvSpPr/>
          <p:nvPr userDrawn="1"/>
        </p:nvSpPr>
        <p:spPr>
          <a:xfrm>
            <a:off x="0" y="6453188"/>
            <a:ext cx="9144000" cy="40481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Training Sessions</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201</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9</a:t>
            </a:r>
            <a:endPar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63" y="77978"/>
            <a:ext cx="3189722" cy="684021"/>
          </a:xfrm>
          <a:prstGeom prst="rect">
            <a:avLst/>
          </a:prstGeom>
        </p:spPr>
      </p:pic>
    </p:spTree>
    <p:extLst>
      <p:ext uri="{BB962C8B-B14F-4D97-AF65-F5344CB8AC3E}">
        <p14:creationId xmlns:p14="http://schemas.microsoft.com/office/powerpoint/2010/main" val="328077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GB"/>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GB"/>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5E631CCA-3F38-4C05-8A21-7787E44407B0}" type="slidenum">
              <a:rPr lang="en-GB" altLang="en-US"/>
              <a:pPr/>
              <a:t>‹#›</a:t>
            </a:fld>
            <a:endParaRPr lang="en-GB" altLang="en-US"/>
          </a:p>
        </p:txBody>
      </p:sp>
      <p:sp>
        <p:nvSpPr>
          <p:cNvPr id="8" name="Rectangle 8"/>
          <p:cNvSpPr/>
          <p:nvPr userDrawn="1"/>
        </p:nvSpPr>
        <p:spPr>
          <a:xfrm>
            <a:off x="0" y="6453188"/>
            <a:ext cx="9144000" cy="40481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Training Sessions</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a:t>
            </a:r>
            <a:r>
              <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201</a:t>
            </a:r>
            <a:r>
              <a:rPr lang="en-US"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9</a:t>
            </a:r>
            <a:endParaRPr lang="ro-RO" sz="16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8288"/>
            <a:ext cx="3468073" cy="743712"/>
          </a:xfrm>
          <a:prstGeom prst="rect">
            <a:avLst/>
          </a:prstGeom>
        </p:spPr>
      </p:pic>
    </p:spTree>
    <p:extLst>
      <p:ext uri="{BB962C8B-B14F-4D97-AF65-F5344CB8AC3E}">
        <p14:creationId xmlns:p14="http://schemas.microsoft.com/office/powerpoint/2010/main" val="267731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7" r:id="rId1"/>
    <p:sldLayoutId id="2147483718" r:id="rId2"/>
    <p:sldLayoutId id="2147483711" r:id="rId3"/>
    <p:sldLayoutId id="2147483710" r:id="rId4"/>
    <p:sldLayoutId id="2147483708" r:id="rId5"/>
    <p:sldLayoutId id="2147483707" r:id="rId6"/>
    <p:sldLayoutId id="2147483719" r:id="rId7"/>
  </p:sldLayoutIdLst>
  <p:txStyles>
    <p:titleStyle>
      <a:lvl1pPr algn="ctr" rtl="0" eaLnBrk="0" fontAlgn="base" hangingPunct="0">
        <a:spcBef>
          <a:spcPct val="0"/>
        </a:spcBef>
        <a:spcAft>
          <a:spcPct val="0"/>
        </a:spcAft>
        <a:defRPr sz="4400" kern="1200">
          <a:solidFill>
            <a:srgbClr val="28166F"/>
          </a:solidFill>
          <a:latin typeface="Trebuchet MS" pitchFamily="34" charset="0"/>
          <a:ea typeface="+mj-ea"/>
          <a:cs typeface="+mj-cs"/>
        </a:defRPr>
      </a:lvl1pPr>
      <a:lvl2pPr algn="ctr" rtl="0" eaLnBrk="0" fontAlgn="base" hangingPunct="0">
        <a:spcBef>
          <a:spcPct val="0"/>
        </a:spcBef>
        <a:spcAft>
          <a:spcPct val="0"/>
        </a:spcAft>
        <a:defRPr sz="4400">
          <a:solidFill>
            <a:srgbClr val="28166F"/>
          </a:solidFill>
          <a:latin typeface="Trebuchet MS" pitchFamily="34" charset="0"/>
        </a:defRPr>
      </a:lvl2pPr>
      <a:lvl3pPr algn="ctr" rtl="0" eaLnBrk="0" fontAlgn="base" hangingPunct="0">
        <a:spcBef>
          <a:spcPct val="0"/>
        </a:spcBef>
        <a:spcAft>
          <a:spcPct val="0"/>
        </a:spcAft>
        <a:defRPr sz="4400">
          <a:solidFill>
            <a:srgbClr val="28166F"/>
          </a:solidFill>
          <a:latin typeface="Trebuchet MS" pitchFamily="34" charset="0"/>
        </a:defRPr>
      </a:lvl3pPr>
      <a:lvl4pPr algn="ctr" rtl="0" eaLnBrk="0" fontAlgn="base" hangingPunct="0">
        <a:spcBef>
          <a:spcPct val="0"/>
        </a:spcBef>
        <a:spcAft>
          <a:spcPct val="0"/>
        </a:spcAft>
        <a:defRPr sz="4400">
          <a:solidFill>
            <a:srgbClr val="28166F"/>
          </a:solidFill>
          <a:latin typeface="Trebuchet MS" pitchFamily="34" charset="0"/>
        </a:defRPr>
      </a:lvl4pPr>
      <a:lvl5pPr algn="ctr" rtl="0" eaLnBrk="0" fontAlgn="base" hangingPunct="0">
        <a:spcBef>
          <a:spcPct val="0"/>
        </a:spcBef>
        <a:spcAft>
          <a:spcPct val="0"/>
        </a:spcAft>
        <a:defRPr sz="4400">
          <a:solidFill>
            <a:srgbClr val="28166F"/>
          </a:solidFill>
          <a:latin typeface="Trebuchet MS"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rebuchet MS"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rebuchet MS"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rebuchet MS"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rebuchet MS"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youtube.com/playlist?list=PLvYGVfGv4leEn2QC4ztZAFAwlCQztWGyY" TargetMode="Externa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0" y="1311275"/>
            <a:ext cx="9144000" cy="1470025"/>
          </a:xfrm>
        </p:spPr>
        <p:txBody>
          <a:bodyPr/>
          <a:lstStyle/>
          <a:p>
            <a:pPr eaLnBrk="1" hangingPunct="1"/>
            <a:r>
              <a:rPr lang="ro-RO" altLang="en-US" sz="1200" dirty="0">
                <a:solidFill>
                  <a:srgbClr val="0070C0"/>
                </a:solidFill>
              </a:rPr>
              <a:t/>
            </a:r>
            <a:br>
              <a:rPr lang="ro-RO" altLang="en-US" sz="1200" dirty="0">
                <a:solidFill>
                  <a:srgbClr val="0070C0"/>
                </a:solidFill>
              </a:rPr>
            </a:br>
            <a:r>
              <a:rPr lang="en-GB" altLang="en-US" sz="3200" dirty="0">
                <a:solidFill>
                  <a:schemeClr val="tx1"/>
                </a:solidFill>
              </a:rPr>
              <a:t>Interreg-IPA Cross-border Cooperation </a:t>
            </a:r>
            <a:br>
              <a:rPr lang="en-GB" altLang="en-US" sz="3200" dirty="0">
                <a:solidFill>
                  <a:schemeClr val="tx1"/>
                </a:solidFill>
              </a:rPr>
            </a:br>
            <a:r>
              <a:rPr lang="en-GB" altLang="en-US" sz="3200" dirty="0">
                <a:solidFill>
                  <a:schemeClr val="tx1"/>
                </a:solidFill>
              </a:rPr>
              <a:t>Romania-Serbia Programme</a:t>
            </a:r>
            <a:r>
              <a:rPr lang="ro-RO" altLang="en-US" sz="1500" dirty="0">
                <a:solidFill>
                  <a:srgbClr val="0070C0"/>
                </a:solidFill>
              </a:rPr>
              <a:t/>
            </a:r>
            <a:br>
              <a:rPr lang="ro-RO" altLang="en-US" sz="1500" dirty="0">
                <a:solidFill>
                  <a:srgbClr val="0070C0"/>
                </a:solidFill>
              </a:rPr>
            </a:br>
            <a:endParaRPr lang="ro-RO" altLang="en-US" sz="1500" dirty="0">
              <a:solidFill>
                <a:srgbClr val="0070C0"/>
              </a:solidFill>
            </a:endParaRPr>
          </a:p>
        </p:txBody>
      </p:sp>
      <p:sp>
        <p:nvSpPr>
          <p:cNvPr id="4" name="Subtitle 17"/>
          <p:cNvSpPr txBox="1">
            <a:spLocks/>
          </p:cNvSpPr>
          <p:nvPr/>
        </p:nvSpPr>
        <p:spPr>
          <a:xfrm>
            <a:off x="-76200" y="3248820"/>
            <a:ext cx="9144000" cy="1655762"/>
          </a:xfrm>
          <a:prstGeom prst="rect">
            <a:avLst/>
          </a:prstGeom>
          <a:solidFill>
            <a:srgbClr val="0070C0"/>
          </a:solidFill>
          <a:ln>
            <a:noFill/>
          </a:ln>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spcBef>
                <a:spcPct val="20000"/>
              </a:spcBef>
              <a:defRPr/>
            </a:pPr>
            <a:r>
              <a:rPr lang="en-US" altLang="en-US" sz="1400" b="1" dirty="0">
                <a:solidFill>
                  <a:schemeClr val="bg1"/>
                </a:solidFill>
                <a:effectLst>
                  <a:outerShdw blurRad="38100" dist="38100" dir="2700000" algn="tl">
                    <a:srgbClr val="C0C0C0"/>
                  </a:outerShdw>
                </a:effectLst>
                <a:latin typeface="Open Sans" panose="020B0606030504020204" pitchFamily="34" charset="0"/>
                <a:ea typeface="Open Sans" panose="020B0606030504020204" pitchFamily="34" charset="0"/>
                <a:cs typeface="Open Sans" panose="020B0606030504020204" pitchFamily="34" charset="0"/>
              </a:rPr>
              <a:t>REPORTING</a:t>
            </a:r>
            <a:r>
              <a:rPr lang="ro-RO" altLang="en-US" sz="1400" b="1" dirty="0">
                <a:solidFill>
                  <a:schemeClr val="bg1"/>
                </a:solidFill>
                <a:effectLst>
                  <a:outerShdw blurRad="38100" dist="38100" dir="2700000" algn="tl">
                    <a:srgbClr val="C0C0C0"/>
                  </a:outerShdw>
                </a:effectLst>
                <a:latin typeface="Open Sans" panose="020B0606030504020204" pitchFamily="34" charset="0"/>
                <a:ea typeface="Open Sans" panose="020B0606030504020204" pitchFamily="34" charset="0"/>
                <a:cs typeface="Open Sans" panose="020B0606030504020204" pitchFamily="34" charset="0"/>
              </a:rPr>
              <a:t> </a:t>
            </a:r>
            <a:r>
              <a:rPr lang="en-US" altLang="en-US" sz="1400" b="1" dirty="0">
                <a:solidFill>
                  <a:schemeClr val="bg1"/>
                </a:solidFill>
                <a:effectLst>
                  <a:outerShdw blurRad="38100" dist="38100" dir="2700000" algn="tl">
                    <a:srgbClr val="C0C0C0"/>
                  </a:outerShdw>
                </a:effectLst>
                <a:latin typeface="Open Sans" panose="020B0606030504020204" pitchFamily="34" charset="0"/>
                <a:ea typeface="Open Sans" panose="020B0606030504020204" pitchFamily="34" charset="0"/>
                <a:cs typeface="Open Sans" panose="020B0606030504020204" pitchFamily="34" charset="0"/>
              </a:rPr>
              <a:t> TO </a:t>
            </a:r>
          </a:p>
          <a:p>
            <a:pPr algn="ctr">
              <a:spcBef>
                <a:spcPct val="20000"/>
              </a:spcBef>
              <a:defRPr/>
            </a:pPr>
            <a:r>
              <a:rPr lang="en-US" altLang="en-US" sz="1400" b="1" dirty="0">
                <a:effectLst>
                  <a:outerShdw blurRad="38100" dist="38100" dir="2700000" algn="tl">
                    <a:srgbClr val="C0C0C0"/>
                  </a:outerShdw>
                </a:effectLst>
                <a:latin typeface="Open Sans" panose="020B0606030504020204" pitchFamily="34" charset="0"/>
                <a:ea typeface="Open Sans" panose="020B0606030504020204" pitchFamily="34" charset="0"/>
                <a:cs typeface="Open Sans" panose="020B0606030504020204" pitchFamily="34" charset="0"/>
              </a:rPr>
              <a:t>First Level Control Unit</a:t>
            </a:r>
          </a:p>
        </p:txBody>
      </p:sp>
    </p:spTree>
    <p:extLst>
      <p:ext uri="{BB962C8B-B14F-4D97-AF65-F5344CB8AC3E}">
        <p14:creationId xmlns:p14="http://schemas.microsoft.com/office/powerpoint/2010/main" val="2996837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A63D2B2-7FAE-49B7-A7E1-50111AAA9F9A}"/>
              </a:ext>
            </a:extLst>
          </p:cNvPr>
          <p:cNvSpPr>
            <a:spLocks noGrp="1"/>
          </p:cNvSpPr>
          <p:nvPr>
            <p:ph idx="1"/>
          </p:nvPr>
        </p:nvSpPr>
        <p:spPr>
          <a:xfrm>
            <a:off x="0" y="1447800"/>
            <a:ext cx="7315200" cy="4800600"/>
          </a:xfrm>
        </p:spPr>
        <p:txBody>
          <a:bodyPr/>
          <a:lstStyle/>
          <a:p>
            <a:pPr marL="0" indent="0">
              <a:buNone/>
            </a:pPr>
            <a:r>
              <a:rPr lang="en-GB" sz="1600" b="1" dirty="0">
                <a:latin typeface="Open Sans" panose="020B0606030504020204" pitchFamily="34" charset="0"/>
                <a:ea typeface="Open Sans" panose="020B0606030504020204" pitchFamily="34" charset="0"/>
                <a:cs typeface="Open Sans" panose="020B0606030504020204" pitchFamily="34" charset="0"/>
              </a:rPr>
              <a:t>The entire procurement documentation shall be uploaded in the upload section of each procurement contract (Project </a:t>
            </a:r>
            <a:r>
              <a:rPr lang="ro-RO" sz="1600" b="1" dirty="0">
                <a:latin typeface="Open Sans" panose="020B0606030504020204" pitchFamily="34" charset="0"/>
                <a:ea typeface="Open Sans" panose="020B0606030504020204" pitchFamily="34" charset="0"/>
                <a:cs typeface="Open Sans" panose="020B0606030504020204" pitchFamily="34" charset="0"/>
              </a:rPr>
              <a:t>p</a:t>
            </a:r>
            <a:r>
              <a:rPr lang="en-GB" sz="1600" b="1" dirty="0" err="1">
                <a:latin typeface="Open Sans" panose="020B0606030504020204" pitchFamily="34" charset="0"/>
                <a:ea typeface="Open Sans" panose="020B0606030504020204" pitchFamily="34" charset="0"/>
                <a:cs typeface="Open Sans" panose="020B0606030504020204" pitchFamily="34" charset="0"/>
              </a:rPr>
              <a:t>rocurements</a:t>
            </a:r>
            <a:r>
              <a:rPr lang="en-GB" sz="1600" b="1" dirty="0">
                <a:latin typeface="Open Sans" panose="020B0606030504020204" pitchFamily="34" charset="0"/>
                <a:ea typeface="Open Sans" panose="020B0606030504020204" pitchFamily="34" charset="0"/>
                <a:cs typeface="Open Sans" panose="020B0606030504020204" pitchFamily="34" charset="0"/>
              </a:rPr>
              <a:t>): </a:t>
            </a:r>
          </a:p>
          <a:p>
            <a:pPr algn="just"/>
            <a:r>
              <a:rPr lang="en-GB" sz="1600" dirty="0">
                <a:latin typeface="Open Sans" panose="020B0606030504020204" pitchFamily="34" charset="0"/>
                <a:ea typeface="Open Sans" panose="020B0606030504020204" pitchFamily="34" charset="0"/>
                <a:cs typeface="Open Sans" panose="020B0606030504020204" pitchFamily="34" charset="0"/>
              </a:rPr>
              <a:t>Procurement files (tender dossier, announcement, bids from tenderers, evaluation reports, award documents, all relevant documents related to this procurement …). </a:t>
            </a:r>
          </a:p>
          <a:p>
            <a:pPr marL="0" indent="0" algn="just">
              <a:buNone/>
            </a:pPr>
            <a:endParaRPr lang="en-GB"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GB" sz="1600" dirty="0">
                <a:latin typeface="Open Sans" panose="020B0606030504020204" pitchFamily="34" charset="0"/>
                <a:ea typeface="Open Sans" panose="020B0606030504020204" pitchFamily="34" charset="0"/>
                <a:cs typeface="Open Sans" panose="020B0606030504020204" pitchFamily="34" charset="0"/>
              </a:rPr>
              <a:t>Once a link is created, and you will request for FLC verification invoices related to a procurement, the list of invoices for each procurement shall be populated. </a:t>
            </a:r>
          </a:p>
          <a:p>
            <a:pPr marL="0" indent="0" algn="just">
              <a:buNone/>
            </a:pPr>
            <a:endParaRPr lang="en-GB"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GB" sz="1600" b="1" dirty="0">
                <a:latin typeface="Open Sans" panose="020B0606030504020204"/>
                <a:ea typeface="Open Sans" panose="020B0606030504020204" pitchFamily="34" charset="0"/>
                <a:cs typeface="Open Sans" panose="020B0606030504020204" pitchFamily="34" charset="0"/>
              </a:rPr>
              <a:t>NB: </a:t>
            </a:r>
            <a:r>
              <a:rPr lang="en-GB" sz="1600" dirty="0">
                <a:latin typeface="Open Sans" panose="020B0606030504020204"/>
              </a:rPr>
              <a:t>Recording all the procurements </a:t>
            </a:r>
            <a:r>
              <a:rPr lang="en-GB" sz="1600" b="1" dirty="0">
                <a:latin typeface="Open Sans" panose="020B0606030504020204"/>
              </a:rPr>
              <a:t>above</a:t>
            </a:r>
            <a:r>
              <a:rPr lang="en-GB" sz="1600" dirty="0">
                <a:latin typeface="Open Sans" panose="020B0606030504020204"/>
              </a:rPr>
              <a:t> </a:t>
            </a:r>
            <a:r>
              <a:rPr lang="en-GB" sz="1600" b="1" dirty="0">
                <a:latin typeface="Open Sans" panose="020B0606030504020204"/>
              </a:rPr>
              <a:t>2</a:t>
            </a:r>
            <a:r>
              <a:rPr lang="ro-RO" sz="1600" b="1" dirty="0">
                <a:latin typeface="Open Sans" panose="020B0606030504020204"/>
              </a:rPr>
              <a:t>.</a:t>
            </a:r>
            <a:r>
              <a:rPr lang="en-GB" sz="1600" b="1" dirty="0">
                <a:latin typeface="Open Sans" panose="020B0606030504020204"/>
              </a:rPr>
              <a:t>500 EUR </a:t>
            </a:r>
            <a:r>
              <a:rPr lang="en-GB" sz="1600" dirty="0">
                <a:latin typeface="Open Sans" panose="020B0606030504020204"/>
              </a:rPr>
              <a:t>of the project is compulsory! In case you don’t create procurements in this section, you won’t be able to link the invoice to the procurement when you request it for FLC verification and your FLC request (partner report) may be reverted!</a:t>
            </a:r>
            <a:endParaRPr lang="en-GB" sz="1600" dirty="0">
              <a:latin typeface="Open Sans" panose="020B0606030504020204"/>
              <a:ea typeface="Open Sans" panose="020B0606030504020204" pitchFamily="34" charset="0"/>
              <a:cs typeface="Open Sans" panose="020B0606030504020204" pitchFamily="34" charset="0"/>
            </a:endParaRPr>
          </a:p>
        </p:txBody>
      </p:sp>
      <p:sp>
        <p:nvSpPr>
          <p:cNvPr id="5" name="Cloud 4"/>
          <p:cNvSpPr/>
          <p:nvPr/>
        </p:nvSpPr>
        <p:spPr>
          <a:xfrm>
            <a:off x="4724400" y="152400"/>
            <a:ext cx="4114800" cy="1295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 xmlns:a16="http://schemas.microsoft.com/office/drawing/2014/main" id="{3983C324-24D2-4FB6-95A1-A254F9F32D6C}"/>
              </a:ext>
            </a:extLst>
          </p:cNvPr>
          <p:cNvSpPr>
            <a:spLocks noGrp="1"/>
          </p:cNvSpPr>
          <p:nvPr>
            <p:ph type="title"/>
          </p:nvPr>
        </p:nvSpPr>
        <p:spPr>
          <a:xfrm>
            <a:off x="4716016" y="496857"/>
            <a:ext cx="4176464" cy="699896"/>
          </a:xfrm>
        </p:spPr>
        <p:txBody>
          <a:bodyPr/>
          <a:lstStyle/>
          <a:p>
            <a:pPr marL="342900" lvl="0" indent="-342900">
              <a:spcBef>
                <a:spcPct val="20000"/>
              </a:spcBef>
            </a:pPr>
            <a:r>
              <a:rPr lang="en-GB" sz="1500" dirty="0">
                <a:solidFill>
                  <a:prstClr val="black"/>
                </a:solidFill>
              </a:rPr>
              <a:t>Some general advice applies for all reporting</a:t>
            </a:r>
            <a:br>
              <a:rPr lang="en-GB" sz="1500" dirty="0">
                <a:solidFill>
                  <a:prstClr val="black"/>
                </a:solidFill>
              </a:rPr>
            </a:br>
            <a:endParaRPr lang="en-GB" sz="1500"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18386" y="4495800"/>
            <a:ext cx="1727791" cy="1905000"/>
          </a:xfrm>
          <a:prstGeom prst="rect">
            <a:avLst/>
          </a:prstGeom>
        </p:spPr>
      </p:pic>
    </p:spTree>
    <p:extLst>
      <p:ext uri="{BB962C8B-B14F-4D97-AF65-F5344CB8AC3E}">
        <p14:creationId xmlns:p14="http://schemas.microsoft.com/office/powerpoint/2010/main" val="1694019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1CF8946D-6CD7-42AD-8997-6DAA397A65C8}"/>
              </a:ext>
            </a:extLst>
          </p:cNvPr>
          <p:cNvSpPr/>
          <p:nvPr/>
        </p:nvSpPr>
        <p:spPr>
          <a:xfrm>
            <a:off x="76200" y="1295400"/>
            <a:ext cx="8001000" cy="5687711"/>
          </a:xfrm>
          <a:prstGeom prst="rect">
            <a:avLst/>
          </a:prstGeom>
        </p:spPr>
        <p:txBody>
          <a:bodyPr wrap="square">
            <a:spAutoFit/>
          </a:bodyPr>
          <a:lstStyle/>
          <a:p>
            <a:pPr marL="285750" lvl="0" indent="-285750" algn="just">
              <a:spcBef>
                <a:spcPct val="20000"/>
              </a:spcBef>
              <a:buFont typeface="Wingdings" panose="05000000000000000000" pitchFamily="2" charset="2"/>
              <a:buChar char="Ø"/>
            </a:pPr>
            <a:r>
              <a:rPr lang="en-GB" sz="1600" dirty="0">
                <a:solidFill>
                  <a:prstClr val="black"/>
                </a:solidFill>
                <a:latin typeface="Open Sans" panose="020B0606030504020204" pitchFamily="34" charset="0"/>
                <a:ea typeface="Open Sans" panose="020B0606030504020204" pitchFamily="34" charset="0"/>
                <a:cs typeface="Open Sans" panose="020B0606030504020204" pitchFamily="34" charset="0"/>
              </a:rPr>
              <a:t>It is mandatory to create the budgetary line </a:t>
            </a:r>
            <a:r>
              <a:rPr lang="en-GB" sz="1600" b="1" dirty="0">
                <a:solidFill>
                  <a:prstClr val="black"/>
                </a:solidFill>
                <a:latin typeface="Open Sans" panose="020B0606030504020204" pitchFamily="34" charset="0"/>
                <a:ea typeface="Open Sans" panose="020B0606030504020204" pitchFamily="34" charset="0"/>
                <a:cs typeface="Open Sans" panose="020B0606030504020204" pitchFamily="34" charset="0"/>
              </a:rPr>
              <a:t>“Office and administration”</a:t>
            </a:r>
            <a:r>
              <a:rPr lang="en-GB" sz="1600" dirty="0">
                <a:solidFill>
                  <a:prstClr val="black"/>
                </a:solidFill>
                <a:latin typeface="Open Sans" panose="020B0606030504020204" pitchFamily="34" charset="0"/>
                <a:ea typeface="Open Sans" panose="020B0606030504020204" pitchFamily="34" charset="0"/>
                <a:cs typeface="Open Sans" panose="020B0606030504020204" pitchFamily="34" charset="0"/>
              </a:rPr>
              <a:t> for each partner report </a:t>
            </a:r>
            <a:r>
              <a:rPr lang="en-GB" sz="1600" b="1" dirty="0">
                <a:solidFill>
                  <a:prstClr val="black"/>
                </a:solidFill>
                <a:latin typeface="Open Sans" panose="020B0606030504020204" pitchFamily="34" charset="0"/>
                <a:ea typeface="Open Sans" panose="020B0606030504020204" pitchFamily="34" charset="0"/>
                <a:cs typeface="Open Sans" panose="020B0606030504020204" pitchFamily="34" charset="0"/>
              </a:rPr>
              <a:t>and to claim the corresponding 5% </a:t>
            </a:r>
            <a:r>
              <a:rPr lang="en-GB" sz="1600" dirty="0">
                <a:solidFill>
                  <a:prstClr val="black"/>
                </a:solidFill>
                <a:latin typeface="Open Sans" panose="020B0606030504020204" pitchFamily="34" charset="0"/>
                <a:ea typeface="Open Sans" panose="020B0606030504020204" pitchFamily="34" charset="0"/>
                <a:cs typeface="Open Sans" panose="020B0606030504020204" pitchFamily="34" charset="0"/>
              </a:rPr>
              <a:t>(as set in the subsidy contract) from the </a:t>
            </a:r>
            <a:r>
              <a:rPr lang="en-GB" sz="1600" b="1" dirty="0">
                <a:solidFill>
                  <a:prstClr val="black"/>
                </a:solidFill>
                <a:latin typeface="Open Sans" panose="020B0606030504020204" pitchFamily="34" charset="0"/>
                <a:ea typeface="Open Sans" panose="020B0606030504020204" pitchFamily="34" charset="0"/>
                <a:cs typeface="Open Sans" panose="020B0606030504020204" pitchFamily="34" charset="0"/>
              </a:rPr>
              <a:t>direct costs included in the report</a:t>
            </a:r>
            <a:r>
              <a:rPr lang="en-GB" sz="1600" dirty="0">
                <a:solidFill>
                  <a:prstClr val="black"/>
                </a:solidFill>
                <a:latin typeface="Open Sans" panose="020B0606030504020204" pitchFamily="34" charset="0"/>
                <a:ea typeface="Open Sans" panose="020B0606030504020204" pitchFamily="34" charset="0"/>
                <a:cs typeface="Open Sans" panose="020B0606030504020204" pitchFamily="34" charset="0"/>
              </a:rPr>
              <a:t>!</a:t>
            </a:r>
          </a:p>
          <a:p>
            <a:pPr lvl="0" algn="just">
              <a:spcBef>
                <a:spcPct val="20000"/>
              </a:spcBef>
            </a:pPr>
            <a:endParaRPr lang="en-GB" sz="16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285750" indent="-285750" algn="just">
              <a:spcBef>
                <a:spcPct val="20000"/>
              </a:spcBef>
              <a:buFont typeface="Wingdings" panose="05000000000000000000" pitchFamily="2" charset="2"/>
              <a:buChar char="Ø"/>
            </a:pPr>
            <a:r>
              <a:rPr lang="en-GB" sz="1600" dirty="0">
                <a:latin typeface="Open Sans" panose="020B0606030504020204" pitchFamily="34" charset="0"/>
                <a:ea typeface="Open Sans" panose="020B0606030504020204" pitchFamily="34" charset="0"/>
                <a:cs typeface="Open Sans" panose="020B0606030504020204" pitchFamily="34" charset="0"/>
              </a:rPr>
              <a:t>Please note that in order to be identified and verified in the system, the beneficiaries must create </a:t>
            </a:r>
            <a:r>
              <a:rPr lang="en-GB" sz="1600" b="1" dirty="0">
                <a:latin typeface="Open Sans" panose="020B0606030504020204" pitchFamily="34" charset="0"/>
                <a:ea typeface="Open Sans" panose="020B0606030504020204" pitchFamily="34" charset="0"/>
                <a:cs typeface="Open Sans" panose="020B0606030504020204" pitchFamily="34" charset="0"/>
              </a:rPr>
              <a:t>separate archive </a:t>
            </a:r>
            <a:r>
              <a:rPr lang="en-GB" sz="1600" dirty="0">
                <a:latin typeface="Open Sans" panose="020B0606030504020204" pitchFamily="34" charset="0"/>
                <a:ea typeface="Open Sans" panose="020B0606030504020204" pitchFamily="34" charset="0"/>
                <a:cs typeface="Open Sans" panose="020B0606030504020204" pitchFamily="34" charset="0"/>
              </a:rPr>
              <a:t>(.zip, .</a:t>
            </a:r>
            <a:r>
              <a:rPr lang="en-GB" sz="1600" dirty="0" err="1">
                <a:latin typeface="Open Sans" panose="020B0606030504020204" pitchFamily="34" charset="0"/>
                <a:ea typeface="Open Sans" panose="020B0606030504020204" pitchFamily="34" charset="0"/>
                <a:cs typeface="Open Sans" panose="020B0606030504020204" pitchFamily="34" charset="0"/>
              </a:rPr>
              <a:t>rar</a:t>
            </a:r>
            <a:r>
              <a:rPr lang="en-GB" sz="1600" dirty="0">
                <a:latin typeface="Open Sans" panose="020B0606030504020204" pitchFamily="34" charset="0"/>
                <a:ea typeface="Open Sans" panose="020B0606030504020204" pitchFamily="34" charset="0"/>
                <a:cs typeface="Open Sans" panose="020B0606030504020204" pitchFamily="34" charset="0"/>
              </a:rPr>
              <a:t>) before uploading for each category of expenditures (e.g. one archive for Travel and accommodation, one for External expertise and services, one for Equipment expenditure and one for Infrastructure and works). </a:t>
            </a:r>
          </a:p>
          <a:p>
            <a:pPr algn="just">
              <a:spcBef>
                <a:spcPct val="20000"/>
              </a:spcBef>
            </a:pPr>
            <a:endParaRPr lang="en-GB" sz="1600" dirty="0">
              <a:latin typeface="Open Sans" panose="020B0606030504020204" pitchFamily="34" charset="0"/>
              <a:ea typeface="Open Sans" panose="020B0606030504020204" pitchFamily="34" charset="0"/>
              <a:cs typeface="Open Sans" panose="020B0606030504020204" pitchFamily="34" charset="0"/>
            </a:endParaRPr>
          </a:p>
          <a:p>
            <a:pPr marL="285750" indent="-285750" algn="just">
              <a:spcBef>
                <a:spcPct val="20000"/>
              </a:spcBef>
              <a:buFont typeface="Wingdings" panose="05000000000000000000" pitchFamily="2" charset="2"/>
              <a:buChar char="Ø"/>
            </a:pPr>
            <a:r>
              <a:rPr lang="en-GB" sz="1600" dirty="0">
                <a:latin typeface="Open Sans" panose="020B0606030504020204" pitchFamily="34" charset="0"/>
                <a:ea typeface="Open Sans" panose="020B0606030504020204" pitchFamily="34" charset="0"/>
                <a:cs typeface="Open Sans" panose="020B0606030504020204" pitchFamily="34" charset="0"/>
              </a:rPr>
              <a:t>The files attached to these archives will be named in </a:t>
            </a:r>
            <a:r>
              <a:rPr lang="en-GB" sz="1600" b="1" dirty="0">
                <a:latin typeface="Open Sans" panose="020B0606030504020204" pitchFamily="34" charset="0"/>
                <a:ea typeface="Open Sans" panose="020B0606030504020204" pitchFamily="34" charset="0"/>
                <a:cs typeface="Open Sans" panose="020B0606030504020204" pitchFamily="34" charset="0"/>
              </a:rPr>
              <a:t>English</a:t>
            </a:r>
            <a:r>
              <a:rPr lang="en-GB" sz="1600" dirty="0">
                <a:latin typeface="Open Sans" panose="020B0606030504020204" pitchFamily="34" charset="0"/>
                <a:ea typeface="Open Sans" panose="020B0606030504020204" pitchFamily="34" charset="0"/>
                <a:cs typeface="Open Sans" panose="020B0606030504020204" pitchFamily="34" charset="0"/>
              </a:rPr>
              <a:t> in accordance with the </a:t>
            </a:r>
            <a:r>
              <a:rPr lang="en-GB" sz="1600" b="1" dirty="0">
                <a:latin typeface="Open Sans" panose="020B0606030504020204" pitchFamily="34" charset="0"/>
                <a:ea typeface="Open Sans" panose="020B0606030504020204" pitchFamily="34" charset="0"/>
                <a:cs typeface="Open Sans" panose="020B0606030504020204" pitchFamily="34" charset="0"/>
              </a:rPr>
              <a:t>relevant content of documents </a:t>
            </a:r>
            <a:r>
              <a:rPr lang="en-GB" sz="1600" dirty="0">
                <a:latin typeface="Open Sans" panose="020B0606030504020204" pitchFamily="34" charset="0"/>
                <a:ea typeface="Open Sans" panose="020B0606030504020204" pitchFamily="34" charset="0"/>
                <a:cs typeface="Open Sans" panose="020B0606030504020204" pitchFamily="34" charset="0"/>
              </a:rPr>
              <a:t>(e.g.: agenda of the seminar/event/conference held at/on …) Also, in the </a:t>
            </a:r>
            <a:r>
              <a:rPr lang="en-GB" sz="1600" b="1" dirty="0">
                <a:latin typeface="Open Sans" panose="020B0606030504020204" pitchFamily="34" charset="0"/>
                <a:ea typeface="Open Sans" panose="020B0606030504020204" pitchFamily="34" charset="0"/>
                <a:cs typeface="Open Sans" panose="020B0606030504020204" pitchFamily="34" charset="0"/>
              </a:rPr>
              <a:t>comment section</a:t>
            </a:r>
            <a:r>
              <a:rPr lang="en-GB" sz="1600" dirty="0">
                <a:latin typeface="Open Sans" panose="020B0606030504020204" pitchFamily="34" charset="0"/>
                <a:ea typeface="Open Sans" panose="020B0606030504020204" pitchFamily="34" charset="0"/>
                <a:cs typeface="Open Sans" panose="020B0606030504020204" pitchFamily="34" charset="0"/>
              </a:rPr>
              <a:t>, the beneficiaries must specify the </a:t>
            </a:r>
            <a:r>
              <a:rPr lang="en-GB" sz="1600" b="1" dirty="0">
                <a:latin typeface="Open Sans" panose="020B0606030504020204" pitchFamily="34" charset="0"/>
                <a:ea typeface="Open Sans" panose="020B0606030504020204" pitchFamily="34" charset="0"/>
                <a:cs typeface="Open Sans" panose="020B0606030504020204" pitchFamily="34" charset="0"/>
              </a:rPr>
              <a:t>budget line to which the archive is linked to</a:t>
            </a:r>
            <a:r>
              <a:rPr lang="en-GB" sz="1600" dirty="0">
                <a:latin typeface="Open Sans" panose="020B0606030504020204" pitchFamily="34" charset="0"/>
                <a:ea typeface="Open Sans" panose="020B0606030504020204" pitchFamily="34" charset="0"/>
                <a:cs typeface="Open Sans" panose="020B0606030504020204" pitchFamily="34" charset="0"/>
              </a:rPr>
              <a:t>.</a:t>
            </a:r>
          </a:p>
          <a:p>
            <a:pPr algn="just">
              <a:spcBef>
                <a:spcPct val="20000"/>
              </a:spcBef>
            </a:pPr>
            <a:endParaRPr lang="en-GB" sz="1600" dirty="0">
              <a:latin typeface="Open Sans" panose="020B0606030504020204" pitchFamily="34" charset="0"/>
              <a:ea typeface="Open Sans" panose="020B0606030504020204" pitchFamily="34" charset="0"/>
              <a:cs typeface="Open Sans" panose="020B0606030504020204" pitchFamily="34" charset="0"/>
            </a:endParaRPr>
          </a:p>
          <a:p>
            <a:pPr marL="285750" indent="-285750" algn="just">
              <a:spcBef>
                <a:spcPct val="20000"/>
              </a:spcBef>
              <a:buFont typeface="Wingdings" panose="05000000000000000000" pitchFamily="2" charset="2"/>
              <a:buChar char="Ø"/>
            </a:pPr>
            <a:r>
              <a:rPr lang="en-GB" sz="1600" dirty="0">
                <a:latin typeface="Open Sans" panose="020B0606030504020204" pitchFamily="34" charset="0"/>
                <a:ea typeface="Open Sans" panose="020B0606030504020204" pitchFamily="34" charset="0"/>
                <a:cs typeface="Open Sans" panose="020B0606030504020204" pitchFamily="34" charset="0"/>
              </a:rPr>
              <a:t>In case the supporting documents are not properly named and/or uploaded without being linked to the corresponding budget line, the FLC controller/ MA may return the whole report to the partner for revision. </a:t>
            </a:r>
          </a:p>
          <a:p>
            <a:pPr marL="285750" indent="-285750" algn="just">
              <a:spcBef>
                <a:spcPct val="20000"/>
              </a:spcBef>
              <a:buFont typeface="Wingdings" panose="05000000000000000000" pitchFamily="2" charset="2"/>
              <a:buChar char="Ø"/>
            </a:pPr>
            <a:endParaRPr lang="en-GB" sz="1500" dirty="0">
              <a:latin typeface="Open Sans" panose="020B0606030504020204" pitchFamily="34" charset="0"/>
              <a:ea typeface="Open Sans" panose="020B0606030504020204" pitchFamily="34" charset="0"/>
              <a:cs typeface="Open Sans" panose="020B0606030504020204" pitchFamily="34" charset="0"/>
            </a:endParaRPr>
          </a:p>
          <a:p>
            <a:pPr marL="285750" lvl="0" indent="-285750" algn="just">
              <a:spcBef>
                <a:spcPct val="20000"/>
              </a:spcBef>
              <a:buFont typeface="Wingdings" panose="05000000000000000000" pitchFamily="2" charset="2"/>
              <a:buChar char="Ø"/>
            </a:pPr>
            <a:endParaRPr lang="en-GB" sz="16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285750" lvl="0" indent="-285750" algn="just">
              <a:spcBef>
                <a:spcPct val="20000"/>
              </a:spcBef>
              <a:buFont typeface="Wingdings" panose="05000000000000000000" pitchFamily="2" charset="2"/>
              <a:buChar char="Ø"/>
            </a:pPr>
            <a:endParaRPr lang="en-GB" sz="16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Cloud 5"/>
          <p:cNvSpPr/>
          <p:nvPr/>
        </p:nvSpPr>
        <p:spPr>
          <a:xfrm>
            <a:off x="4724400" y="152400"/>
            <a:ext cx="4114800" cy="1186543"/>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 xmlns:a16="http://schemas.microsoft.com/office/drawing/2014/main" id="{3983C324-24D2-4FB6-95A1-A254F9F32D6C}"/>
              </a:ext>
            </a:extLst>
          </p:cNvPr>
          <p:cNvSpPr>
            <a:spLocks noGrp="1"/>
          </p:cNvSpPr>
          <p:nvPr>
            <p:ph type="title"/>
          </p:nvPr>
        </p:nvSpPr>
        <p:spPr>
          <a:xfrm>
            <a:off x="4716016" y="496857"/>
            <a:ext cx="4176464" cy="699896"/>
          </a:xfrm>
        </p:spPr>
        <p:txBody>
          <a:bodyPr/>
          <a:lstStyle/>
          <a:p>
            <a:pPr marL="342900" lvl="0" indent="-342900">
              <a:spcBef>
                <a:spcPct val="20000"/>
              </a:spcBef>
            </a:pPr>
            <a:r>
              <a:rPr lang="en-GB" sz="1500" dirty="0">
                <a:solidFill>
                  <a:prstClr val="black"/>
                </a:solidFill>
              </a:rPr>
              <a:t>Some general advice applies for all reporting</a:t>
            </a:r>
            <a:br>
              <a:rPr lang="en-GB" sz="1500" dirty="0">
                <a:solidFill>
                  <a:prstClr val="black"/>
                </a:solidFill>
              </a:rPr>
            </a:br>
            <a:endParaRPr lang="en-GB" sz="1500"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48600" y="1752600"/>
            <a:ext cx="1371600" cy="4114800"/>
          </a:xfrm>
          <a:prstGeom prst="rect">
            <a:avLst/>
          </a:prstGeom>
        </p:spPr>
      </p:pic>
    </p:spTree>
    <p:extLst>
      <p:ext uri="{BB962C8B-B14F-4D97-AF65-F5344CB8AC3E}">
        <p14:creationId xmlns:p14="http://schemas.microsoft.com/office/powerpoint/2010/main" val="3934936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7524521" y="1240336"/>
            <a:ext cx="1270673" cy="1282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a:lstStyle/>
          <a:p>
            <a:pPr marL="0" indent="0" algn="ctr">
              <a:buFont typeface="Arial" charset="0"/>
              <a:buNone/>
              <a:defRPr/>
            </a:pPr>
            <a:r>
              <a:rPr lang="ro-RO" sz="8000" dirty="0">
                <a:solidFill>
                  <a:schemeClr val="tx1"/>
                </a:solidFill>
                <a:effectLst>
                  <a:outerShdw blurRad="38100" dist="38100" dir="2700000" algn="tl">
                    <a:srgbClr val="000000">
                      <a:alpha val="43137"/>
                    </a:srgbClr>
                  </a:outerShdw>
                </a:effectLst>
                <a:latin typeface="Wingdings" pitchFamily="2" charset="2"/>
              </a:rPr>
              <a:t>4</a:t>
            </a:r>
            <a:endParaRPr lang="en-US" sz="8000" b="1" dirty="0">
              <a:solidFill>
                <a:schemeClr val="tx1"/>
              </a:solidFill>
              <a:effectLst>
                <a:outerShdw blurRad="38100" dist="38100" dir="2700000" algn="tl">
                  <a:srgbClr val="000000">
                    <a:alpha val="43137"/>
                  </a:srgbClr>
                </a:outerShdw>
              </a:effectLst>
              <a:latin typeface="Wingdings" pitchFamily="2" charset="2"/>
            </a:endParaRPr>
          </a:p>
        </p:txBody>
      </p:sp>
      <p:sp>
        <p:nvSpPr>
          <p:cNvPr id="6" name="Rounded Rectangle 5"/>
          <p:cNvSpPr/>
          <p:nvPr/>
        </p:nvSpPr>
        <p:spPr>
          <a:xfrm>
            <a:off x="401515" y="1970210"/>
            <a:ext cx="6048375" cy="1231900"/>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42900" indent="-342900" algn="just" eaLnBrk="1" hangingPunct="1">
              <a:buClr>
                <a:srgbClr val="0070C0"/>
              </a:buClr>
              <a:buFont typeface="Wingdings" pitchFamily="2" charset="2"/>
              <a:buChar char="ü"/>
              <a:defRPr/>
            </a:pPr>
            <a:r>
              <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Imposed by the Program</a:t>
            </a:r>
            <a:r>
              <a:rPr lang="ro-RO" sz="24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me</a:t>
            </a:r>
            <a:r>
              <a:rPr lang="ro-RO"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p>
          <a:p>
            <a:pPr marL="342900" indent="-342900" algn="just" eaLnBrk="1" hangingPunct="1">
              <a:buClr>
                <a:srgbClr val="0070C0"/>
              </a:buClr>
              <a:buFont typeface="Wingdings" pitchFamily="2" charset="2"/>
              <a:buChar char="ü"/>
              <a:defRPr/>
            </a:pPr>
            <a:r>
              <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Imposed by the National legislation</a:t>
            </a:r>
            <a:r>
              <a:rPr lang="ro-RO"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9" name="Content Placeholder 1"/>
          <p:cNvSpPr txBox="1">
            <a:spLocks/>
          </p:cNvSpPr>
          <p:nvPr/>
        </p:nvSpPr>
        <p:spPr bwMode="auto">
          <a:xfrm>
            <a:off x="7350022" y="2474240"/>
            <a:ext cx="1619672" cy="527885"/>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marL="342900" indent="-342900" algn="l" rtl="0" eaLnBrk="0" fontAlgn="base" hangingPunct="0">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charset="0"/>
              <a:buNone/>
              <a:defRPr/>
            </a:pPr>
            <a:r>
              <a:rPr lang="en-US" sz="2000" b="1" spc="50" dirty="0">
                <a:ln w="11430">
                  <a:solidFill>
                    <a:schemeClr val="tx1"/>
                  </a:solidFill>
                </a:ln>
                <a:solidFill>
                  <a:sysClr val="windowText" lastClr="000000"/>
                </a:solidFill>
                <a:effectLst>
                  <a:outerShdw blurRad="76200" dist="50800" dir="5400000" algn="tl" rotWithShape="0">
                    <a:srgbClr val="000000">
                      <a:alpha val="65000"/>
                    </a:srgbClr>
                  </a:outerShdw>
                </a:effectLst>
                <a:latin typeface="Open Sans" panose="020B0606030504020204"/>
              </a:rPr>
              <a:t>Basic rules</a:t>
            </a:r>
          </a:p>
        </p:txBody>
      </p:sp>
      <p:sp>
        <p:nvSpPr>
          <p:cNvPr id="10" name="Content Placeholder 1"/>
          <p:cNvSpPr txBox="1">
            <a:spLocks/>
          </p:cNvSpPr>
          <p:nvPr/>
        </p:nvSpPr>
        <p:spPr bwMode="auto">
          <a:xfrm>
            <a:off x="381000" y="1354504"/>
            <a:ext cx="6187281" cy="527050"/>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anchor="ctr"/>
          <a:lstStyle>
            <a:lvl1pPr marL="342900" indent="-342900" algn="l" rtl="0" eaLnBrk="0" fontAlgn="base" hangingPunct="0">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buFont typeface="Arial" charset="0"/>
              <a:buNone/>
              <a:defRPr/>
            </a:pPr>
            <a:r>
              <a:rPr lang="en-US" sz="2400" b="1" dirty="0">
                <a:solidFill>
                  <a:schemeClr val="tx1"/>
                </a:solidFill>
                <a:effectLst>
                  <a:outerShdw blurRad="38100" dist="38100" dir="2700000" algn="tl">
                    <a:srgbClr val="000000">
                      <a:alpha val="43137"/>
                    </a:srgbClr>
                  </a:outerShdw>
                </a:effectLst>
                <a:latin typeface="Trebuchet MS" pitchFamily="34" charset="0"/>
              </a:rPr>
              <a:t>Use of standard documents</a:t>
            </a:r>
            <a:r>
              <a:rPr lang="ro-RO" sz="2400" b="1" dirty="0">
                <a:solidFill>
                  <a:schemeClr val="tx1"/>
                </a:solidFill>
                <a:effectLst>
                  <a:outerShdw blurRad="38100" dist="38100" dir="2700000" algn="tl">
                    <a:srgbClr val="000000">
                      <a:alpha val="43137"/>
                    </a:srgbClr>
                  </a:outerShdw>
                </a:effectLst>
                <a:latin typeface="Trebuchet MS" pitchFamily="34" charset="0"/>
              </a:rPr>
              <a:t>:</a:t>
            </a:r>
            <a:endParaRPr lang="en-US" sz="2400" b="1" dirty="0">
              <a:solidFill>
                <a:schemeClr val="tx1"/>
              </a:solidFill>
              <a:effectLst>
                <a:outerShdw blurRad="38100" dist="38100" dir="2700000" algn="tl">
                  <a:srgbClr val="000000">
                    <a:alpha val="43137"/>
                  </a:srgbClr>
                </a:outerShdw>
              </a:effectLst>
              <a:latin typeface="Trebuchet MS" pitchFamily="34" charset="0"/>
            </a:endParaRPr>
          </a:p>
        </p:txBody>
      </p:sp>
      <p:sp>
        <p:nvSpPr>
          <p:cNvPr id="12" name="Rounded Rectangle 11"/>
          <p:cNvSpPr/>
          <p:nvPr/>
        </p:nvSpPr>
        <p:spPr>
          <a:xfrm>
            <a:off x="1143000" y="4797425"/>
            <a:ext cx="6524625" cy="1511300"/>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285750" indent="-285750" algn="just" eaLnBrk="1" hangingPunct="1">
              <a:buClr>
                <a:srgbClr val="0070C0"/>
              </a:buClr>
              <a:buFont typeface="Wingdings" pitchFamily="2" charset="2"/>
              <a:buChar char="Ø"/>
              <a:defRPr/>
            </a:pPr>
            <a:endParaRPr lang="ro-RO" sz="2400" dirty="0">
              <a:solidFill>
                <a:schemeClr val="tx1"/>
              </a:solidFill>
              <a:latin typeface="Trebuchet MS" pitchFamily="34" charset="0"/>
            </a:endParaRPr>
          </a:p>
        </p:txBody>
      </p:sp>
      <p:sp>
        <p:nvSpPr>
          <p:cNvPr id="13" name="Rounded Rectangle 12"/>
          <p:cNvSpPr/>
          <p:nvPr/>
        </p:nvSpPr>
        <p:spPr>
          <a:xfrm>
            <a:off x="533400" y="4778375"/>
            <a:ext cx="6667499" cy="1366838"/>
          </a:xfrm>
          <a:prstGeom prst="roundRect">
            <a:avLst/>
          </a:prstGeom>
          <a:solidFill>
            <a:schemeClr val="bg1">
              <a:lumMod val="85000"/>
            </a:schemeClr>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lgn="just" eaLnBrk="1" hangingPunct="1">
              <a:buClr>
                <a:srgbClr val="0070C0"/>
              </a:buClr>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To identify all expenses incurred for the project, a separate accounting record will be kept on distinct </a:t>
            </a:r>
            <a:r>
              <a:rPr lang="en-US" sz="2000" dirty="0">
                <a:solidFill>
                  <a:srgbClr val="FF0000"/>
                </a:solidFill>
                <a:latin typeface="Open Sans" panose="020B0606030504020204" pitchFamily="34" charset="0"/>
                <a:ea typeface="Open Sans" panose="020B0606030504020204" pitchFamily="34" charset="0"/>
                <a:cs typeface="Open Sans" panose="020B0606030504020204" pitchFamily="34" charset="0"/>
              </a:rPr>
              <a:t>analytical accounts.</a:t>
            </a:r>
            <a:endParaRPr lang="ro-RO" sz="2000" dirty="0">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Content Placeholder 1"/>
          <p:cNvSpPr txBox="1">
            <a:spLocks/>
          </p:cNvSpPr>
          <p:nvPr/>
        </p:nvSpPr>
        <p:spPr bwMode="auto">
          <a:xfrm>
            <a:off x="7435554" y="4517985"/>
            <a:ext cx="1676400" cy="1008062"/>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a:lstStyle>
            <a:lvl1pPr marL="342900" indent="-342900" algn="l" rtl="0" eaLnBrk="0" fontAlgn="base" hangingPunct="0">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charset="0"/>
              <a:buNone/>
              <a:defRPr/>
            </a:pPr>
            <a:r>
              <a:rPr lang="ro-RO" sz="6000" dirty="0">
                <a:solidFill>
                  <a:srgbClr val="C00000"/>
                </a:solidFill>
                <a:effectLst>
                  <a:outerShdw blurRad="38100" dist="38100" dir="2700000" algn="tl">
                    <a:srgbClr val="000000">
                      <a:alpha val="43137"/>
                    </a:srgbClr>
                  </a:outerShdw>
                </a:effectLst>
                <a:latin typeface="Wingdings" pitchFamily="2" charset="2"/>
              </a:rPr>
              <a:t>x</a:t>
            </a:r>
          </a:p>
        </p:txBody>
      </p:sp>
      <p:sp>
        <p:nvSpPr>
          <p:cNvPr id="15" name="Content Placeholder 1"/>
          <p:cNvSpPr txBox="1">
            <a:spLocks/>
          </p:cNvSpPr>
          <p:nvPr/>
        </p:nvSpPr>
        <p:spPr bwMode="auto">
          <a:xfrm>
            <a:off x="7358814" y="5526047"/>
            <a:ext cx="1829880" cy="527885"/>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marL="342900" indent="-342900" algn="l" rtl="0" eaLnBrk="0" fontAlgn="base" hangingPunct="0">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charset="0"/>
              <a:buNone/>
              <a:defRPr/>
            </a:pPr>
            <a:r>
              <a:rPr lang="en-US" sz="2000" b="1" spc="50" dirty="0">
                <a:ln w="11430">
                  <a:solidFill>
                    <a:srgbClr val="C00000"/>
                  </a:solidFill>
                </a:ln>
                <a:solidFill>
                  <a:sysClr val="windowText" lastClr="000000"/>
                </a:solidFill>
                <a:effectLst>
                  <a:outerShdw blurRad="76200" dist="50800" dir="5400000" algn="tl" rotWithShape="0">
                    <a:srgbClr val="000000">
                      <a:alpha val="65000"/>
                    </a:srgbClr>
                  </a:outerShdw>
                </a:effectLst>
                <a:latin typeface="Open Sans" panose="020B0606030504020204"/>
              </a:rPr>
              <a:t>Termination clause</a:t>
            </a:r>
          </a:p>
        </p:txBody>
      </p:sp>
      <p:sp>
        <p:nvSpPr>
          <p:cNvPr id="16" name="Rounded Rectangle 15"/>
          <p:cNvSpPr/>
          <p:nvPr/>
        </p:nvSpPr>
        <p:spPr>
          <a:xfrm>
            <a:off x="488155" y="3260135"/>
            <a:ext cx="6757988" cy="1366838"/>
          </a:xfrm>
          <a:prstGeom prst="roundRect">
            <a:avLst/>
          </a:prstGeom>
          <a:noFill/>
          <a:ln>
            <a:solidFill>
              <a:srgbClr val="00609F"/>
            </a:solidFill>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lgn="just" eaLnBrk="1" hangingPunct="1">
              <a:buClr>
                <a:srgbClr val="0070C0"/>
              </a:buClr>
              <a:defRPr/>
            </a:pPr>
            <a:r>
              <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All payments incurred by the project will be made from the project’s designated accounts.</a:t>
            </a:r>
            <a:endParaRPr lang="ro-RO"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05000"/>
            <a:ext cx="9220200" cy="2667000"/>
          </a:xfrm>
          <a:prstGeom prst="rect">
            <a:avLst/>
          </a:prstGeom>
          <a:solidFill>
            <a:srgbClr val="006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46" name="Content Placeholder 2"/>
          <p:cNvSpPr>
            <a:spLocks noGrp="1"/>
          </p:cNvSpPr>
          <p:nvPr>
            <p:ph sz="half" idx="4294967295"/>
          </p:nvPr>
        </p:nvSpPr>
        <p:spPr>
          <a:xfrm>
            <a:off x="-76200" y="2781300"/>
            <a:ext cx="9296400" cy="1295400"/>
          </a:xfrm>
          <a:prstGeom prst="rect">
            <a:avLst/>
          </a:prstGeom>
        </p:spPr>
        <p:txBody>
          <a:bodyPr/>
          <a:lstStyle/>
          <a:p>
            <a:pPr marL="0" indent="0" algn="ctr">
              <a:buFont typeface="Arial" charset="0"/>
              <a:buNone/>
            </a:pPr>
            <a:r>
              <a:rPr lang="en-US" altLang="en-US" sz="4000" b="1" dirty="0">
                <a:solidFill>
                  <a:schemeClr val="bg1"/>
                </a:solidFill>
                <a:latin typeface="Open Sans" pitchFamily="34" charset="0"/>
                <a:ea typeface="Open Sans" pitchFamily="34" charset="0"/>
                <a:cs typeface="Open Sans" pitchFamily="34" charset="0"/>
              </a:rPr>
              <a:t>Thank you for your attention!</a:t>
            </a:r>
            <a:endParaRPr lang="ro-RO" altLang="en-US" sz="4000" b="1" dirty="0">
              <a:solidFill>
                <a:schemeClr val="bg1"/>
              </a:solidFill>
              <a:latin typeface="Open Sans" pitchFamily="34" charset="0"/>
              <a:ea typeface="Open Sans" pitchFamily="34" charset="0"/>
              <a:cs typeface="Open Sans"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990600"/>
            <a:ext cx="6934200" cy="5410200"/>
          </a:xfrm>
          <a:prstGeom prst="rect">
            <a:avLst/>
          </a:prstGeom>
        </p:spPr>
        <p:txBody>
          <a:bodyPr/>
          <a:lstStyle/>
          <a:p>
            <a:pPr marL="0" indent="0">
              <a:buFont typeface="Arial" panose="020B0604020202020204" pitchFamily="34" charset="0"/>
              <a:buNone/>
              <a:defRPr/>
            </a:pPr>
            <a:r>
              <a:rPr lang="en-GB" sz="1800" b="1" dirty="0">
                <a:latin typeface="Open Sans" panose="020B0606030504020204" pitchFamily="34" charset="0"/>
                <a:ea typeface="Open Sans" panose="020B0606030504020204" pitchFamily="34" charset="0"/>
                <a:cs typeface="Open Sans" panose="020B0606030504020204" pitchFamily="34" charset="0"/>
              </a:rPr>
              <a:t>The first level control will verify the compliance with </a:t>
            </a:r>
            <a:endParaRPr lang="ro-RO" sz="1800" b="1" dirty="0">
              <a:latin typeface="Open Sans" panose="020B0606030504020204" pitchFamily="34" charset="0"/>
              <a:ea typeface="Open Sans" panose="020B0606030504020204" pitchFamily="34" charset="0"/>
              <a:cs typeface="Open Sans" panose="020B0606030504020204" pitchFamily="34" charset="0"/>
            </a:endParaRPr>
          </a:p>
          <a:p>
            <a:pPr marL="0" indent="0">
              <a:buFont typeface="Arial" panose="020B0604020202020204" pitchFamily="34" charset="0"/>
              <a:buNone/>
              <a:defRPr/>
            </a:pPr>
            <a:r>
              <a:rPr lang="en-GB" sz="1800" b="1" dirty="0">
                <a:latin typeface="Open Sans" panose="020B0606030504020204" pitchFamily="34" charset="0"/>
                <a:ea typeface="Open Sans" panose="020B0606030504020204" pitchFamily="34" charset="0"/>
                <a:cs typeface="Open Sans" panose="020B0606030504020204" pitchFamily="34" charset="0"/>
              </a:rPr>
              <a:t>the rules referring to the following issues:</a:t>
            </a:r>
          </a:p>
          <a:p>
            <a:pPr marL="0" indent="0">
              <a:buFont typeface="Arial" panose="020B0604020202020204" pitchFamily="34" charset="0"/>
              <a:buNone/>
              <a:defRPr/>
            </a:pPr>
            <a:endParaRPr lang="en-GB" sz="1800" dirty="0">
              <a:latin typeface="Open Sans" panose="020B0606030504020204" pitchFamily="34" charset="0"/>
              <a:ea typeface="Open Sans" panose="020B0606030504020204" pitchFamily="34" charset="0"/>
              <a:cs typeface="Open Sans" panose="020B0606030504020204" pitchFamily="34" charset="0"/>
            </a:endParaRPr>
          </a:p>
          <a:p>
            <a:pPr algn="just">
              <a:buFont typeface="Arial" panose="020B0604020202020204" pitchFamily="34" charset="0"/>
              <a:buChar char="•"/>
              <a:defRPr/>
            </a:pPr>
            <a:r>
              <a:rPr lang="en-GB" sz="1800" dirty="0">
                <a:latin typeface="Open Sans" panose="020B0606030504020204" pitchFamily="34" charset="0"/>
                <a:ea typeface="Open Sans" panose="020B0606030504020204" pitchFamily="34" charset="0"/>
                <a:cs typeface="Open Sans" panose="020B0606030504020204" pitchFamily="34" charset="0"/>
              </a:rPr>
              <a:t>Sound financial management; </a:t>
            </a:r>
          </a:p>
          <a:p>
            <a:pPr algn="just">
              <a:buFont typeface="Arial" panose="020B0604020202020204" pitchFamily="34" charset="0"/>
              <a:buChar char="•"/>
              <a:defRPr/>
            </a:pPr>
            <a:r>
              <a:rPr lang="en-GB" sz="1800" dirty="0">
                <a:latin typeface="Open Sans" panose="020B0606030504020204" pitchFamily="34" charset="0"/>
                <a:ea typeface="Open Sans" panose="020B0606030504020204" pitchFamily="34" charset="0"/>
                <a:cs typeface="Open Sans" panose="020B0606030504020204" pitchFamily="34" charset="0"/>
              </a:rPr>
              <a:t>Public procurement; </a:t>
            </a:r>
          </a:p>
          <a:p>
            <a:pPr algn="just">
              <a:buFont typeface="Arial" panose="020B0604020202020204" pitchFamily="34" charset="0"/>
              <a:buChar char="•"/>
              <a:defRPr/>
            </a:pPr>
            <a:r>
              <a:rPr lang="en-GB" sz="1800" dirty="0">
                <a:latin typeface="Open Sans" panose="020B0606030504020204" pitchFamily="34" charset="0"/>
                <a:ea typeface="Open Sans" panose="020B0606030504020204" pitchFamily="34" charset="0"/>
                <a:cs typeface="Open Sans" panose="020B0606030504020204" pitchFamily="34" charset="0"/>
              </a:rPr>
              <a:t>Double financing; </a:t>
            </a:r>
          </a:p>
          <a:p>
            <a:pPr algn="just">
              <a:buFont typeface="Arial" panose="020B0604020202020204" pitchFamily="34" charset="0"/>
              <a:buChar char="•"/>
              <a:defRPr/>
            </a:pPr>
            <a:r>
              <a:rPr lang="en-GB" sz="1800" dirty="0">
                <a:latin typeface="Open Sans" panose="020B0606030504020204" pitchFamily="34" charset="0"/>
                <a:ea typeface="Open Sans" panose="020B0606030504020204" pitchFamily="34" charset="0"/>
                <a:cs typeface="Open Sans" panose="020B0606030504020204" pitchFamily="34" charset="0"/>
              </a:rPr>
              <a:t>Publicity rules; </a:t>
            </a:r>
          </a:p>
          <a:p>
            <a:pPr algn="just">
              <a:buFont typeface="Arial" panose="020B0604020202020204" pitchFamily="34" charset="0"/>
              <a:buChar char="•"/>
              <a:defRPr/>
            </a:pPr>
            <a:r>
              <a:rPr lang="en-GB" sz="1800" dirty="0">
                <a:latin typeface="Open Sans" panose="020B0606030504020204" pitchFamily="34" charset="0"/>
                <a:ea typeface="Open Sans" panose="020B0606030504020204" pitchFamily="34" charset="0"/>
                <a:cs typeface="Open Sans" panose="020B0606030504020204" pitchFamily="34" charset="0"/>
              </a:rPr>
              <a:t>Compliance with the requirements about equality between men and women and non-discrimination, verification based on comparison of the Partner progress report with the Application Form; </a:t>
            </a:r>
          </a:p>
          <a:p>
            <a:pPr algn="just">
              <a:buFont typeface="Arial" panose="020B0604020202020204" pitchFamily="34" charset="0"/>
              <a:buChar char="•"/>
              <a:defRPr/>
            </a:pPr>
            <a:r>
              <a:rPr lang="en-GB" sz="1800" dirty="0">
                <a:latin typeface="Open Sans" panose="020B0606030504020204" pitchFamily="34" charset="0"/>
                <a:ea typeface="Open Sans" panose="020B0606030504020204" pitchFamily="34" charset="0"/>
                <a:cs typeface="Open Sans" panose="020B0606030504020204" pitchFamily="34" charset="0"/>
              </a:rPr>
              <a:t>Sustainable development, verification based on comparison of the Partner progress report with the Application Form;  </a:t>
            </a:r>
          </a:p>
          <a:p>
            <a:pPr algn="just">
              <a:buFont typeface="Arial" panose="020B0604020202020204" pitchFamily="34" charset="0"/>
              <a:buChar char="•"/>
              <a:defRPr/>
            </a:pPr>
            <a:r>
              <a:rPr lang="en-GB" sz="1800" dirty="0">
                <a:latin typeface="Open Sans" panose="020B0606030504020204" pitchFamily="34" charset="0"/>
                <a:ea typeface="Open Sans" panose="020B0606030504020204" pitchFamily="34" charset="0"/>
                <a:cs typeface="Open Sans" panose="020B0606030504020204" pitchFamily="34" charset="0"/>
              </a:rPr>
              <a:t>Conflict of interest and any suspicion of fraud.</a:t>
            </a:r>
          </a:p>
        </p:txBody>
      </p:sp>
      <p:sp>
        <p:nvSpPr>
          <p:cNvPr id="9219" name="Title 2"/>
          <p:cNvSpPr>
            <a:spLocks noGrp="1"/>
          </p:cNvSpPr>
          <p:nvPr>
            <p:ph type="title"/>
          </p:nvPr>
        </p:nvSpPr>
        <p:spPr>
          <a:xfrm>
            <a:off x="5916612" y="152400"/>
            <a:ext cx="3111500" cy="457200"/>
          </a:xfrm>
          <a:prstGeom prst="rect">
            <a:avLst/>
          </a:prstGeom>
        </p:spPr>
        <p:txBody>
          <a:bodyPr/>
          <a:lstStyle/>
          <a:p>
            <a:r>
              <a:rPr lang="en-GB" altLang="en-US" sz="1500" dirty="0"/>
              <a:t>Purpose of the verification</a:t>
            </a:r>
          </a:p>
        </p:txBody>
      </p:sp>
      <p:pic>
        <p:nvPicPr>
          <p:cNvPr id="4" name="Picture 3">
            <a:extLst>
              <a:ext uri="{FF2B5EF4-FFF2-40B4-BE49-F238E27FC236}">
                <a16:creationId xmlns="" xmlns:a16="http://schemas.microsoft.com/office/drawing/2014/main" id="{5F903474-CA48-4644-A6A2-ADD79A2386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5062" y="609600"/>
            <a:ext cx="2514600" cy="2514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264E866-5B17-49A7-B3FD-B9C0BBEB40D5}"/>
              </a:ext>
            </a:extLst>
          </p:cNvPr>
          <p:cNvSpPr>
            <a:spLocks noGrp="1"/>
          </p:cNvSpPr>
          <p:nvPr>
            <p:ph idx="1"/>
          </p:nvPr>
        </p:nvSpPr>
        <p:spPr>
          <a:xfrm>
            <a:off x="76200" y="1524000"/>
            <a:ext cx="4495800" cy="4602163"/>
          </a:xfrm>
        </p:spPr>
        <p:txBody>
          <a:bodyPr/>
          <a:lstStyle/>
          <a:p>
            <a:pPr marL="0" indent="0" algn="just">
              <a:buNone/>
            </a:pPr>
            <a:r>
              <a:rPr lang="en-GB" sz="1600" b="1" dirty="0">
                <a:latin typeface="Open Sans" panose="020B0606030504020204" pitchFamily="34" charset="0"/>
                <a:ea typeface="Open Sans" panose="020B0606030504020204" pitchFamily="34" charset="0"/>
                <a:cs typeface="Open Sans" panose="020B0606030504020204" pitchFamily="34" charset="0"/>
              </a:rPr>
              <a:t>GENERAL PRINCIPLES OF REPORTING</a:t>
            </a:r>
            <a:r>
              <a:rPr lang="en-GB" sz="1600" dirty="0">
                <a:latin typeface="Open Sans" panose="020B0606030504020204" pitchFamily="34" charset="0"/>
                <a:ea typeface="Open Sans" panose="020B0606030504020204" pitchFamily="34" charset="0"/>
                <a:cs typeface="Open Sans" panose="020B0606030504020204" pitchFamily="34" charset="0"/>
              </a:rPr>
              <a:t>:</a:t>
            </a:r>
          </a:p>
          <a:p>
            <a:pPr marL="0" indent="0" algn="just">
              <a:buNone/>
            </a:pPr>
            <a:endParaRPr lang="en-GB" sz="1600" dirty="0">
              <a:latin typeface="Open Sans" panose="020B0606030504020204"/>
            </a:endParaRPr>
          </a:p>
          <a:p>
            <a:pPr marL="0" indent="0" algn="just">
              <a:buNone/>
            </a:pPr>
            <a:r>
              <a:rPr lang="en-GB" sz="1600" dirty="0">
                <a:latin typeface="Open Sans" panose="020B0606030504020204"/>
              </a:rPr>
              <a:t>The general reporting process in e-MS is presented in </a:t>
            </a:r>
            <a:r>
              <a:rPr lang="en-GB" sz="1600" i="1" dirty="0">
                <a:latin typeface="Open Sans" panose="020B0606030504020204"/>
              </a:rPr>
              <a:t>Reporting Manual</a:t>
            </a:r>
            <a:r>
              <a:rPr lang="en-GB" sz="1600" dirty="0">
                <a:latin typeface="Open Sans" panose="020B0606030504020204"/>
              </a:rPr>
              <a:t> and also at the following link:</a:t>
            </a:r>
          </a:p>
          <a:p>
            <a:pPr marL="0" indent="0" algn="just">
              <a:buNone/>
            </a:pPr>
            <a:r>
              <a:rPr lang="en-GB" sz="1600" dirty="0">
                <a:latin typeface="Open Sans" panose="020B0606030504020204"/>
                <a:hlinkClick r:id="rId2"/>
              </a:rPr>
              <a:t>https://www.youtube.com/playlist?list=PLvYGVfGv4leEn2QC4ztZAFAwlCQztWGyY</a:t>
            </a:r>
            <a:r>
              <a:rPr lang="en-GB" sz="1600" dirty="0">
                <a:latin typeface="Open Sans" panose="020B0606030504020204"/>
              </a:rPr>
              <a:t> </a:t>
            </a:r>
            <a:endParaRPr lang="en-GB" sz="1600" dirty="0">
              <a:latin typeface="Open Sans" panose="020B0606030504020204"/>
              <a:ea typeface="Open Sans" panose="020B0606030504020204" pitchFamily="34" charset="0"/>
              <a:cs typeface="Open Sans" panose="020B0606030504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1447800"/>
            <a:ext cx="4419600" cy="47244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3624943"/>
            <a:ext cx="3505200" cy="2514600"/>
          </a:xfrm>
          <a:prstGeom prst="rect">
            <a:avLst/>
          </a:prstGeom>
        </p:spPr>
      </p:pic>
    </p:spTree>
    <p:extLst>
      <p:ext uri="{BB962C8B-B14F-4D97-AF65-F5344CB8AC3E}">
        <p14:creationId xmlns:p14="http://schemas.microsoft.com/office/powerpoint/2010/main" val="3853191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90600"/>
            <a:ext cx="5529943" cy="5334000"/>
          </a:xfrm>
        </p:spPr>
        <p:txBody>
          <a:bodyPr/>
          <a:lstStyle/>
          <a:p>
            <a:pPr algn="just">
              <a:buFont typeface="Wingdings" panose="05000000000000000000" pitchFamily="2" charset="2"/>
              <a:buChar char="Ø"/>
            </a:pPr>
            <a:r>
              <a:rPr lang="en-US" sz="1600" b="1" dirty="0">
                <a:latin typeface="Open Sans" panose="020B0606030504020204" pitchFamily="34" charset="0"/>
                <a:ea typeface="Open Sans" panose="020B0606030504020204" pitchFamily="34" charset="0"/>
                <a:cs typeface="Open Sans" panose="020B0606030504020204" pitchFamily="34" charset="0"/>
              </a:rPr>
              <a:t>Preparation of </a:t>
            </a:r>
            <a:r>
              <a:rPr lang="en-GB" sz="1600" b="1" dirty="0">
                <a:latin typeface="Open Sans" panose="020B0606030504020204" pitchFamily="34" charset="0"/>
                <a:ea typeface="Open Sans" panose="020B0606030504020204" pitchFamily="34" charset="0"/>
                <a:cs typeface="Open Sans" panose="020B0606030504020204" pitchFamily="34" charset="0"/>
              </a:rPr>
              <a:t>supporting documents for control:</a:t>
            </a:r>
          </a:p>
          <a:p>
            <a:pPr marL="346075" indent="0" algn="just">
              <a:buNone/>
            </a:pPr>
            <a:r>
              <a:rPr lang="en-US" sz="1600" dirty="0">
                <a:latin typeface="Open Sans" panose="020B0606030504020204" pitchFamily="34" charset="0"/>
                <a:ea typeface="Open Sans" panose="020B0606030504020204" pitchFamily="34" charset="0"/>
                <a:cs typeface="Open Sans" panose="020B0606030504020204" pitchFamily="34" charset="0"/>
              </a:rPr>
              <a:t>Before uploading the scanned supporting documents in e-MS, the project beneficiaries shall stamp the original documents with:</a:t>
            </a:r>
          </a:p>
          <a:p>
            <a:pPr marL="346075" indent="0" algn="just">
              <a:buNone/>
            </a:pPr>
            <a:endParaRPr lang="en-GB" sz="1600" dirty="0">
              <a:latin typeface="Open Sans" panose="020B0606030504020204" pitchFamily="34" charset="0"/>
              <a:ea typeface="Open Sans" panose="020B0606030504020204" pitchFamily="34" charset="0"/>
              <a:cs typeface="Open Sans" panose="020B0606030504020204" pitchFamily="34" charset="0"/>
            </a:endParaRPr>
          </a:p>
          <a:p>
            <a:pPr algn="just">
              <a:buFont typeface="Wingdings" panose="05000000000000000000" pitchFamily="2" charset="2"/>
              <a:buChar char="Ø"/>
            </a:pPr>
            <a:r>
              <a:rPr lang="en-GB" sz="1600" b="1" dirty="0">
                <a:latin typeface="Open Sans" panose="020B0606030504020204" pitchFamily="34" charset="0"/>
                <a:ea typeface="Open Sans" panose="020B0606030504020204" pitchFamily="34" charset="0"/>
                <a:cs typeface="Open Sans" panose="020B0606030504020204" pitchFamily="34" charset="0"/>
              </a:rPr>
              <a:t>Submission of project documentation for control:</a:t>
            </a:r>
          </a:p>
          <a:p>
            <a:pPr marL="346075" indent="0" algn="just">
              <a:buNone/>
            </a:pPr>
            <a:r>
              <a:rPr lang="en-GB" sz="1600" dirty="0">
                <a:latin typeface="Open Sans" panose="020B0606030504020204" pitchFamily="34" charset="0"/>
                <a:ea typeface="Open Sans" panose="020B0606030504020204" pitchFamily="34" charset="0"/>
                <a:cs typeface="Open Sans" panose="020B0606030504020204" pitchFamily="34" charset="0"/>
              </a:rPr>
              <a:t>The PB/LB submits through e-MS the electronic version of the Partner Report and the corresponding supporting documents;</a:t>
            </a:r>
          </a:p>
          <a:p>
            <a:pPr marL="346075" indent="0" algn="just">
              <a:buNone/>
            </a:pPr>
            <a:endParaRPr lang="en-GB" sz="1600" dirty="0">
              <a:latin typeface="Open Sans" panose="020B0606030504020204" pitchFamily="34" charset="0"/>
              <a:ea typeface="Open Sans" panose="020B0606030504020204" pitchFamily="34" charset="0"/>
              <a:cs typeface="Open Sans" panose="020B0606030504020204" pitchFamily="34" charset="0"/>
            </a:endParaRPr>
          </a:p>
          <a:p>
            <a:pPr algn="just">
              <a:buFont typeface="Wingdings" panose="05000000000000000000" pitchFamily="2" charset="2"/>
              <a:buChar char="Ø"/>
            </a:pPr>
            <a:r>
              <a:rPr lang="en-GB" sz="1600" b="1" dirty="0">
                <a:latin typeface="Open Sans" panose="020B0606030504020204" pitchFamily="34" charset="0"/>
                <a:ea typeface="Open Sans" panose="020B0606030504020204" pitchFamily="34" charset="0"/>
                <a:cs typeface="Open Sans" panose="020B0606030504020204" pitchFamily="34" charset="0"/>
              </a:rPr>
              <a:t>Desk-check and on-the-spot check by FLC:</a:t>
            </a:r>
          </a:p>
          <a:p>
            <a:pPr marL="346075" indent="0" algn="just">
              <a:buNone/>
            </a:pPr>
            <a:r>
              <a:rPr lang="en-US" sz="1600" dirty="0">
                <a:latin typeface="Open Sans" panose="020B0606030504020204" pitchFamily="34" charset="0"/>
                <a:ea typeface="Open Sans" panose="020B0606030504020204" pitchFamily="34" charset="0"/>
                <a:cs typeface="Open Sans" panose="020B0606030504020204" pitchFamily="34" charset="0"/>
              </a:rPr>
              <a:t>Each national controller performs the first level control in the e-MS and the verification shall cover every single cost item; </a:t>
            </a:r>
          </a:p>
          <a:p>
            <a:pPr marL="346075" indent="0" algn="just">
              <a:buNone/>
            </a:pPr>
            <a:r>
              <a:rPr lang="en-US" sz="1600" dirty="0">
                <a:latin typeface="Open Sans" panose="020B0606030504020204" pitchFamily="34" charset="0"/>
                <a:ea typeface="Open Sans" panose="020B0606030504020204" pitchFamily="34" charset="0"/>
                <a:cs typeface="Open Sans" panose="020B0606030504020204" pitchFamily="34" charset="0"/>
              </a:rPr>
              <a:t>FLC may ask for </a:t>
            </a:r>
            <a:r>
              <a:rPr lang="en-GB" sz="1600" dirty="0">
                <a:latin typeface="Open Sans" panose="020B0606030504020204" pitchFamily="34" charset="0"/>
                <a:ea typeface="Open Sans" panose="020B0606030504020204" pitchFamily="34" charset="0"/>
                <a:cs typeface="Open Sans" panose="020B0606030504020204" pitchFamily="34" charset="0"/>
              </a:rPr>
              <a:t>additional information; </a:t>
            </a:r>
          </a:p>
          <a:p>
            <a:pPr marL="346075" indent="0" algn="just">
              <a:buNone/>
            </a:pPr>
            <a:r>
              <a:rPr lang="en-GB" sz="1600" dirty="0">
                <a:latin typeface="Open Sans" panose="020B0606030504020204" pitchFamily="34" charset="0"/>
                <a:ea typeface="Open Sans" panose="020B0606030504020204" pitchFamily="34" charset="0"/>
                <a:cs typeface="Open Sans" panose="020B0606030504020204" pitchFamily="34" charset="0"/>
              </a:rPr>
              <a:t>The controllers are responsible for conducting of on-the-spot checks to 100% of all PB’s at least once during the total project life cycle. </a:t>
            </a:r>
          </a:p>
          <a:p>
            <a:endParaRPr lang="en-GB" sz="2000" dirty="0"/>
          </a:p>
          <a:p>
            <a:endParaRPr lang="en-GB" dirty="0">
              <a:solidFill>
                <a:srgbClr val="FF0000"/>
              </a:solidFill>
            </a:endParaRPr>
          </a:p>
        </p:txBody>
      </p:sp>
      <p:pic>
        <p:nvPicPr>
          <p:cNvPr id="5" name="Picture 4">
            <a:extLst>
              <a:ext uri="{FF2B5EF4-FFF2-40B4-BE49-F238E27FC236}">
                <a16:creationId xmlns="" xmlns:a16="http://schemas.microsoft.com/office/drawing/2014/main" id="{434B1113-6A9C-4C85-8724-C97B04FDCB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3886200"/>
            <a:ext cx="2619375" cy="1743075"/>
          </a:xfrm>
          <a:prstGeom prst="rect">
            <a:avLst/>
          </a:prstGeom>
        </p:spPr>
      </p:pic>
      <p:sp>
        <p:nvSpPr>
          <p:cNvPr id="4" name="Right Arrow 3"/>
          <p:cNvSpPr/>
          <p:nvPr/>
        </p:nvSpPr>
        <p:spPr>
          <a:xfrm>
            <a:off x="5529943" y="1752600"/>
            <a:ext cx="381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943600" y="1398657"/>
            <a:ext cx="3200400" cy="1015663"/>
          </a:xfrm>
          <a:prstGeom prst="rect">
            <a:avLst/>
          </a:prstGeom>
        </p:spPr>
        <p:txBody>
          <a:bodyPr wrap="square">
            <a:spAutoFit/>
          </a:bodyPr>
          <a:lstStyle/>
          <a:p>
            <a:r>
              <a:rPr lang="en-US" sz="1200" dirty="0" err="1">
                <a:latin typeface="Open Sans" panose="020B0606030504020204" pitchFamily="34" charset="0"/>
                <a:ea typeface="Open Sans" panose="020B0606030504020204" pitchFamily="34" charset="0"/>
                <a:cs typeface="Open Sans" panose="020B0606030504020204" pitchFamily="34" charset="0"/>
              </a:rPr>
              <a:t>Interreg</a:t>
            </a:r>
            <a:r>
              <a:rPr lang="en-US" sz="1200" dirty="0">
                <a:latin typeface="Open Sans" panose="020B0606030504020204" pitchFamily="34" charset="0"/>
                <a:ea typeface="Open Sans" panose="020B0606030504020204" pitchFamily="34" charset="0"/>
                <a:cs typeface="Open Sans" panose="020B0606030504020204" pitchFamily="34" charset="0"/>
              </a:rPr>
              <a:t>-IPA CBC Romania-Serbia </a:t>
            </a:r>
            <a:r>
              <a:rPr lang="en-US" sz="1200" dirty="0" err="1">
                <a:latin typeface="Open Sans" panose="020B0606030504020204" pitchFamily="34" charset="0"/>
                <a:ea typeface="Open Sans" panose="020B0606030504020204" pitchFamily="34" charset="0"/>
                <a:cs typeface="Open Sans" panose="020B0606030504020204" pitchFamily="34" charset="0"/>
              </a:rPr>
              <a:t>Progra</a:t>
            </a:r>
            <a:r>
              <a:rPr lang="ro-RO" sz="1200" dirty="0">
                <a:latin typeface="Open Sans" panose="020B0606030504020204" pitchFamily="34" charset="0"/>
                <a:ea typeface="Open Sans" panose="020B0606030504020204" pitchFamily="34" charset="0"/>
                <a:cs typeface="Open Sans" panose="020B0606030504020204" pitchFamily="34" charset="0"/>
              </a:rPr>
              <a:t>m</a:t>
            </a:r>
            <a:r>
              <a:rPr lang="en-US" sz="1200" dirty="0">
                <a:latin typeface="Open Sans" panose="020B0606030504020204" pitchFamily="34" charset="0"/>
                <a:ea typeface="Open Sans" panose="020B0606030504020204" pitchFamily="34" charset="0"/>
                <a:cs typeface="Open Sans" panose="020B0606030504020204" pitchFamily="34" charset="0"/>
              </a:rPr>
              <a:t>m</a:t>
            </a:r>
            <a:r>
              <a:rPr lang="ro-RO" sz="1200" dirty="0">
                <a:latin typeface="Open Sans" panose="020B0606030504020204" pitchFamily="34" charset="0"/>
                <a:ea typeface="Open Sans" panose="020B0606030504020204" pitchFamily="34" charset="0"/>
                <a:cs typeface="Open Sans" panose="020B0606030504020204" pitchFamily="34" charset="0"/>
              </a:rPr>
              <a:t>e</a:t>
            </a:r>
            <a:endParaRPr lang="en-US" sz="1200" dirty="0">
              <a:latin typeface="Open Sans" panose="020B0606030504020204" pitchFamily="34" charset="0"/>
              <a:ea typeface="Open Sans" panose="020B0606030504020204" pitchFamily="34" charset="0"/>
              <a:cs typeface="Open Sans" panose="020B0606030504020204" pitchFamily="34" charset="0"/>
            </a:endParaRPr>
          </a:p>
          <a:p>
            <a:r>
              <a:rPr lang="en-US" sz="1200" dirty="0" err="1">
                <a:latin typeface="Open Sans" panose="020B0606030504020204" pitchFamily="34" charset="0"/>
                <a:ea typeface="Open Sans" panose="020B0606030504020204" pitchFamily="34" charset="0"/>
                <a:cs typeface="Open Sans" panose="020B0606030504020204" pitchFamily="34" charset="0"/>
              </a:rPr>
              <a:t>Rors</a:t>
            </a:r>
            <a:r>
              <a:rPr lang="en-US" sz="1200" dirty="0">
                <a:latin typeface="Open Sans" panose="020B0606030504020204" pitchFamily="34" charset="0"/>
                <a:ea typeface="Open Sans" panose="020B0606030504020204" pitchFamily="34" charset="0"/>
                <a:cs typeface="Open Sans" panose="020B0606030504020204" pitchFamily="34" charset="0"/>
              </a:rPr>
              <a:t>: ………</a:t>
            </a:r>
          </a:p>
          <a:p>
            <a:r>
              <a:rPr lang="en-US" sz="1200" dirty="0">
                <a:latin typeface="Open Sans" panose="020B0606030504020204" pitchFamily="34" charset="0"/>
                <a:ea typeface="Open Sans" panose="020B0606030504020204" pitchFamily="34" charset="0"/>
                <a:cs typeface="Open Sans" panose="020B0606030504020204" pitchFamily="34" charset="0"/>
              </a:rPr>
              <a:t>Requested amount: ………€</a:t>
            </a:r>
          </a:p>
          <a:p>
            <a:r>
              <a:rPr lang="en-US" sz="1200" dirty="0">
                <a:latin typeface="Open Sans" panose="020B0606030504020204" pitchFamily="34" charset="0"/>
                <a:ea typeface="Open Sans" panose="020B0606030504020204" pitchFamily="34" charset="0"/>
                <a:cs typeface="Open Sans" panose="020B0606030504020204" pitchFamily="34" charset="0"/>
              </a:rPr>
              <a:t>FLC no.: ………</a:t>
            </a:r>
          </a:p>
        </p:txBody>
      </p:sp>
    </p:spTree>
    <p:extLst>
      <p:ext uri="{BB962C8B-B14F-4D97-AF65-F5344CB8AC3E}">
        <p14:creationId xmlns:p14="http://schemas.microsoft.com/office/powerpoint/2010/main" val="897654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03917" y="3074924"/>
            <a:ext cx="8424936" cy="3097276"/>
            <a:chOff x="467544" y="1311151"/>
            <a:chExt cx="8424936" cy="3269977"/>
          </a:xfrm>
        </p:grpSpPr>
        <p:grpSp>
          <p:nvGrpSpPr>
            <p:cNvPr id="7" name="Group 6"/>
            <p:cNvGrpSpPr/>
            <p:nvPr/>
          </p:nvGrpSpPr>
          <p:grpSpPr>
            <a:xfrm>
              <a:off x="467544" y="3357112"/>
              <a:ext cx="2160000" cy="900000"/>
              <a:chOff x="4602953" y="523364"/>
              <a:chExt cx="1384499" cy="697303"/>
            </a:xfrm>
          </p:grpSpPr>
          <p:sp>
            <p:nvSpPr>
              <p:cNvPr id="34" name="Rounded Rectangle 33"/>
              <p:cNvSpPr/>
              <p:nvPr/>
            </p:nvSpPr>
            <p:spPr>
              <a:xfrm>
                <a:off x="4602953" y="523364"/>
                <a:ext cx="1384499" cy="697303"/>
              </a:xfrm>
              <a:prstGeom prst="roundRect">
                <a:avLst/>
              </a:prstGeom>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lIns="0" tIns="0" rIns="0" bIns="0" anchor="ctr" anchorCtr="0"/>
              <a:lstStyle/>
              <a:p>
                <a:pPr algn="ctr"/>
                <a:r>
                  <a:rPr lang="en-US" sz="2400" b="1" dirty="0">
                    <a:latin typeface="Trebuchet MS" pitchFamily="34" charset="0"/>
                  </a:rPr>
                  <a:t>F</a:t>
                </a:r>
                <a:r>
                  <a:rPr lang="en-US" b="1" dirty="0">
                    <a:latin typeface="Trebuchet MS" pitchFamily="34" charset="0"/>
                  </a:rPr>
                  <a:t>irst</a:t>
                </a:r>
                <a:r>
                  <a:rPr lang="en-US" sz="2400" b="1" dirty="0">
                    <a:latin typeface="Trebuchet MS" pitchFamily="34" charset="0"/>
                  </a:rPr>
                  <a:t> L</a:t>
                </a:r>
                <a:r>
                  <a:rPr lang="en-US" b="1" dirty="0">
                    <a:latin typeface="Trebuchet MS" pitchFamily="34" charset="0"/>
                  </a:rPr>
                  <a:t>evel</a:t>
                </a:r>
                <a:r>
                  <a:rPr lang="en-US" sz="2400" b="1" dirty="0">
                    <a:latin typeface="Trebuchet MS" pitchFamily="34" charset="0"/>
                  </a:rPr>
                  <a:t> C</a:t>
                </a:r>
                <a:r>
                  <a:rPr lang="en-US" b="1" dirty="0">
                    <a:latin typeface="Trebuchet MS" pitchFamily="34" charset="0"/>
                  </a:rPr>
                  <a:t>ontrol (FLC)</a:t>
                </a:r>
              </a:p>
            </p:txBody>
          </p:sp>
          <p:sp>
            <p:nvSpPr>
              <p:cNvPr id="35" name="Rounded Rectangle 4"/>
              <p:cNvSpPr/>
              <p:nvPr/>
            </p:nvSpPr>
            <p:spPr>
              <a:xfrm>
                <a:off x="4602953" y="560389"/>
                <a:ext cx="1337460" cy="660278"/>
              </a:xfrm>
              <a:prstGeom prst="rect">
                <a:avLst/>
              </a:prstGeom>
              <a:effectLst>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endParaRPr lang="ro-RO" sz="3000" kern="1200"/>
              </a:p>
            </p:txBody>
          </p:sp>
        </p:grpSp>
        <p:grpSp>
          <p:nvGrpSpPr>
            <p:cNvPr id="8" name="Group 7"/>
            <p:cNvGrpSpPr/>
            <p:nvPr/>
          </p:nvGrpSpPr>
          <p:grpSpPr>
            <a:xfrm>
              <a:off x="467544" y="2005634"/>
              <a:ext cx="2159999" cy="847302"/>
              <a:chOff x="1796520" y="1232744"/>
              <a:chExt cx="1442767" cy="847302"/>
            </a:xfrm>
            <a:effectLst>
              <a:outerShdw blurRad="50800" dist="38100" dir="5400000" algn="t" rotWithShape="0">
                <a:prstClr val="black">
                  <a:alpha val="40000"/>
                </a:prstClr>
              </a:outerShdw>
            </a:effectLst>
          </p:grpSpPr>
          <p:sp>
            <p:nvSpPr>
              <p:cNvPr id="32" name="Rounded Rectangle 31"/>
              <p:cNvSpPr/>
              <p:nvPr/>
            </p:nvSpPr>
            <p:spPr>
              <a:xfrm>
                <a:off x="1796520" y="1232744"/>
                <a:ext cx="1442767" cy="808525"/>
              </a:xfrm>
              <a:prstGeom prst="round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lIns="0" tIns="0" rIns="0" bIns="0" anchor="ctr" anchorCtr="0"/>
              <a:lstStyle/>
              <a:p>
                <a:pPr algn="ctr"/>
                <a:r>
                  <a:rPr lang="en-US" sz="2400" b="1" dirty="0">
                    <a:latin typeface="Trebuchet MS" pitchFamily="34" charset="0"/>
                  </a:rPr>
                  <a:t>P</a:t>
                </a:r>
                <a:r>
                  <a:rPr lang="en-US" b="1" dirty="0">
                    <a:latin typeface="Trebuchet MS" pitchFamily="34" charset="0"/>
                  </a:rPr>
                  <a:t>roject</a:t>
                </a:r>
                <a:r>
                  <a:rPr lang="en-US" sz="2200" b="1" dirty="0">
                    <a:latin typeface="Trebuchet MS" pitchFamily="34" charset="0"/>
                  </a:rPr>
                  <a:t> </a:t>
                </a:r>
                <a:r>
                  <a:rPr lang="en-US" sz="2400" b="1" dirty="0">
                    <a:latin typeface="Trebuchet MS" pitchFamily="34" charset="0"/>
                  </a:rPr>
                  <a:t>B</a:t>
                </a:r>
                <a:r>
                  <a:rPr lang="en-US" b="1" dirty="0">
                    <a:latin typeface="Trebuchet MS" pitchFamily="34" charset="0"/>
                  </a:rPr>
                  <a:t>eneficiary (PB)</a:t>
                </a:r>
              </a:p>
            </p:txBody>
          </p:sp>
          <p:sp>
            <p:nvSpPr>
              <p:cNvPr id="33" name="Rounded Rectangle 4"/>
              <p:cNvSpPr/>
              <p:nvPr/>
            </p:nvSpPr>
            <p:spPr>
              <a:xfrm>
                <a:off x="1840005" y="1276229"/>
                <a:ext cx="1283472" cy="8038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ro-RO" sz="1800" kern="1200" dirty="0">
                  <a:latin typeface="Trebuchet MS" pitchFamily="34" charset="0"/>
                </a:endParaRPr>
              </a:p>
            </p:txBody>
          </p:sp>
        </p:grpSp>
        <p:grpSp>
          <p:nvGrpSpPr>
            <p:cNvPr id="9" name="Group 8"/>
            <p:cNvGrpSpPr/>
            <p:nvPr/>
          </p:nvGrpSpPr>
          <p:grpSpPr>
            <a:xfrm>
              <a:off x="3599384" y="3357112"/>
              <a:ext cx="2160001" cy="1027279"/>
              <a:chOff x="1869788" y="1603195"/>
              <a:chExt cx="1683508" cy="922955"/>
            </a:xfrm>
          </p:grpSpPr>
          <p:sp>
            <p:nvSpPr>
              <p:cNvPr id="30" name="Rounded Rectangle 29"/>
              <p:cNvSpPr/>
              <p:nvPr/>
            </p:nvSpPr>
            <p:spPr>
              <a:xfrm>
                <a:off x="1869788" y="1603195"/>
                <a:ext cx="1683508" cy="808602"/>
              </a:xfrm>
              <a:prstGeom prst="roundRect">
                <a:avLst/>
              </a:prstGeom>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lIns="0" tIns="0" rIns="0" bIns="0" anchor="ctr" anchorCtr="0"/>
              <a:lstStyle/>
              <a:p>
                <a:pPr algn="ctr"/>
                <a:r>
                  <a:rPr lang="en-US" sz="2400" b="1" dirty="0">
                    <a:latin typeface="Trebuchet MS" pitchFamily="34" charset="0"/>
                  </a:rPr>
                  <a:t>J</a:t>
                </a:r>
                <a:r>
                  <a:rPr lang="en-US" b="1" dirty="0">
                    <a:latin typeface="Trebuchet MS" pitchFamily="34" charset="0"/>
                  </a:rPr>
                  <a:t>oint</a:t>
                </a:r>
                <a:r>
                  <a:rPr lang="en-US" sz="2400" b="1" dirty="0">
                    <a:latin typeface="Trebuchet MS" pitchFamily="34" charset="0"/>
                  </a:rPr>
                  <a:t>  S</a:t>
                </a:r>
                <a:r>
                  <a:rPr lang="en-US" b="1" dirty="0">
                    <a:latin typeface="Trebuchet MS" pitchFamily="34" charset="0"/>
                  </a:rPr>
                  <a:t>ecretariat (JS)</a:t>
                </a:r>
              </a:p>
            </p:txBody>
          </p:sp>
          <p:sp>
            <p:nvSpPr>
              <p:cNvPr id="31" name="Rounded Rectangle 4"/>
              <p:cNvSpPr/>
              <p:nvPr/>
            </p:nvSpPr>
            <p:spPr>
              <a:xfrm>
                <a:off x="1874643" y="1650562"/>
                <a:ext cx="1398069" cy="8755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ro-RO" sz="1800" kern="1200" dirty="0">
                  <a:latin typeface="Trebuchet MS" pitchFamily="34" charset="0"/>
                </a:endParaRPr>
              </a:p>
            </p:txBody>
          </p:sp>
        </p:grpSp>
        <p:grpSp>
          <p:nvGrpSpPr>
            <p:cNvPr id="10" name="Group 9"/>
            <p:cNvGrpSpPr/>
            <p:nvPr/>
          </p:nvGrpSpPr>
          <p:grpSpPr>
            <a:xfrm>
              <a:off x="6732480" y="3356991"/>
              <a:ext cx="2160000" cy="1224137"/>
              <a:chOff x="1743489" y="2492204"/>
              <a:chExt cx="2300135" cy="1185216"/>
            </a:xfrm>
          </p:grpSpPr>
          <p:sp>
            <p:nvSpPr>
              <p:cNvPr id="28" name="Rounded Rectangle 27"/>
              <p:cNvSpPr/>
              <p:nvPr/>
            </p:nvSpPr>
            <p:spPr>
              <a:xfrm>
                <a:off x="1743489" y="2492204"/>
                <a:ext cx="2300135" cy="871385"/>
              </a:xfrm>
              <a:prstGeom prst="roundRect">
                <a:avLst/>
              </a:prstGeom>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lIns="0" tIns="0" rIns="0" bIns="0" anchor="ctr" anchorCtr="0"/>
              <a:lstStyle/>
              <a:p>
                <a:pPr algn="ctr"/>
                <a:r>
                  <a:rPr lang="en-US" sz="2400" b="1" dirty="0">
                    <a:latin typeface="Trebuchet MS" pitchFamily="34" charset="0"/>
                  </a:rPr>
                  <a:t>M</a:t>
                </a:r>
                <a:r>
                  <a:rPr lang="en-US" b="1" dirty="0">
                    <a:latin typeface="Trebuchet MS" pitchFamily="34" charset="0"/>
                  </a:rPr>
                  <a:t>anaging </a:t>
                </a:r>
                <a:r>
                  <a:rPr lang="en-US" sz="2400" b="1" dirty="0">
                    <a:latin typeface="Trebuchet MS" pitchFamily="34" charset="0"/>
                  </a:rPr>
                  <a:t>A</a:t>
                </a:r>
                <a:r>
                  <a:rPr lang="en-US" b="1" dirty="0">
                    <a:latin typeface="Trebuchet MS" pitchFamily="34" charset="0"/>
                  </a:rPr>
                  <a:t>uthority (MA)</a:t>
                </a:r>
              </a:p>
            </p:txBody>
          </p:sp>
          <p:sp>
            <p:nvSpPr>
              <p:cNvPr id="29" name="Rounded Rectangle 4"/>
              <p:cNvSpPr/>
              <p:nvPr/>
            </p:nvSpPr>
            <p:spPr>
              <a:xfrm>
                <a:off x="1840661" y="2553032"/>
                <a:ext cx="1795334" cy="11243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ro-RO" sz="1800" kern="1200">
                  <a:latin typeface="Trebuchet MS" pitchFamily="34" charset="0"/>
                </a:endParaRPr>
              </a:p>
            </p:txBody>
          </p:sp>
        </p:grpSp>
        <p:grpSp>
          <p:nvGrpSpPr>
            <p:cNvPr id="11" name="Group 10"/>
            <p:cNvGrpSpPr/>
            <p:nvPr/>
          </p:nvGrpSpPr>
          <p:grpSpPr>
            <a:xfrm>
              <a:off x="3599385" y="1977447"/>
              <a:ext cx="2160000" cy="901248"/>
              <a:chOff x="1650736" y="-31967"/>
              <a:chExt cx="3125097" cy="2528725"/>
            </a:xfrm>
            <a:effectLst>
              <a:outerShdw blurRad="50800" dist="38100" dir="5400000" algn="t" rotWithShape="0">
                <a:prstClr val="black">
                  <a:alpha val="40000"/>
                </a:prstClr>
              </a:outerShdw>
            </a:effectLst>
          </p:grpSpPr>
          <p:sp>
            <p:nvSpPr>
              <p:cNvPr id="26" name="Rounded Rectangle 25"/>
              <p:cNvSpPr/>
              <p:nvPr/>
            </p:nvSpPr>
            <p:spPr>
              <a:xfrm>
                <a:off x="1650736" y="-31967"/>
                <a:ext cx="3125097" cy="2528725"/>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wrap="square"/>
              <a:lstStyle/>
              <a:p>
                <a:pPr algn="ctr"/>
                <a:r>
                  <a:rPr lang="en-US" sz="2400" b="1" dirty="0">
                    <a:latin typeface="Trebuchet MS" pitchFamily="34" charset="0"/>
                  </a:rPr>
                  <a:t>L</a:t>
                </a:r>
                <a:r>
                  <a:rPr lang="en-US" b="1" dirty="0">
                    <a:latin typeface="Trebuchet MS" pitchFamily="34" charset="0"/>
                  </a:rPr>
                  <a:t>ead </a:t>
                </a:r>
                <a:r>
                  <a:rPr lang="en-US" sz="2400" b="1" dirty="0">
                    <a:latin typeface="Trebuchet MS" pitchFamily="34" charset="0"/>
                  </a:rPr>
                  <a:t>B</a:t>
                </a:r>
                <a:r>
                  <a:rPr lang="en-US" b="1" dirty="0">
                    <a:latin typeface="Trebuchet MS" pitchFamily="34" charset="0"/>
                  </a:rPr>
                  <a:t>eneficiary (LB)</a:t>
                </a:r>
              </a:p>
            </p:txBody>
          </p:sp>
          <p:sp>
            <p:nvSpPr>
              <p:cNvPr id="27" name="Rounded Rectangle 4"/>
              <p:cNvSpPr/>
              <p:nvPr/>
            </p:nvSpPr>
            <p:spPr>
              <a:xfrm>
                <a:off x="1749356" y="98617"/>
                <a:ext cx="2910734" cy="18229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o-RO" sz="1800" kern="1200" dirty="0">
                  <a:latin typeface="Trebuchet MS" pitchFamily="34" charset="0"/>
                </a:endParaRPr>
              </a:p>
            </p:txBody>
          </p:sp>
        </p:grpSp>
        <p:sp>
          <p:nvSpPr>
            <p:cNvPr id="12" name="Down Arrow 11"/>
            <p:cNvSpPr/>
            <p:nvPr/>
          </p:nvSpPr>
          <p:spPr>
            <a:xfrm>
              <a:off x="899640" y="2802906"/>
              <a:ext cx="432000" cy="540000"/>
            </a:xfrm>
            <a:prstGeom prst="downArrow">
              <a:avLst/>
            </a:prstGeom>
            <a:solidFill>
              <a:schemeClr val="accent6">
                <a:lumMod val="75000"/>
              </a:schemeClr>
            </a:solidFill>
            <a:ln>
              <a:solidFill>
                <a:schemeClr val="accent6">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3" name="Up Arrow 12"/>
            <p:cNvSpPr/>
            <p:nvPr/>
          </p:nvSpPr>
          <p:spPr>
            <a:xfrm>
              <a:off x="1907704" y="2780928"/>
              <a:ext cx="432000" cy="540000"/>
            </a:xfrm>
            <a:prstGeom prst="upArrow">
              <a:avLst/>
            </a:prstGeom>
            <a:solidFill>
              <a:srgbClr val="92D050"/>
            </a:solidFill>
            <a:ln>
              <a:solidFill>
                <a:schemeClr val="accent3">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4" name="Right Arrow 13"/>
            <p:cNvSpPr/>
            <p:nvPr/>
          </p:nvSpPr>
          <p:spPr>
            <a:xfrm>
              <a:off x="2699792" y="2132856"/>
              <a:ext cx="828000" cy="540000"/>
            </a:xfrm>
            <a:prstGeom prst="rightArrow">
              <a:avLst/>
            </a:prstGeom>
            <a:solidFill>
              <a:schemeClr val="accent6">
                <a:lumMod val="60000"/>
                <a:lumOff val="40000"/>
              </a:schemeClr>
            </a:solidFill>
            <a:ln>
              <a:solidFill>
                <a:schemeClr val="accent3">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5" name="Right Arrow 14"/>
            <p:cNvSpPr>
              <a:spLocks/>
            </p:cNvSpPr>
            <p:nvPr/>
          </p:nvSpPr>
          <p:spPr>
            <a:xfrm rot="5400000">
              <a:off x="4260187" y="2868160"/>
              <a:ext cx="540000" cy="432000"/>
            </a:xfrm>
            <a:prstGeom prst="rightArrow">
              <a:avLst/>
            </a:prstGeom>
            <a:solidFill>
              <a:schemeClr val="accent2">
                <a:lumMod val="60000"/>
                <a:lumOff val="40000"/>
              </a:schemeClr>
            </a:solidFill>
            <a:ln>
              <a:solidFill>
                <a:schemeClr val="accent2">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6" name="Right Arrow 15"/>
            <p:cNvSpPr/>
            <p:nvPr/>
          </p:nvSpPr>
          <p:spPr>
            <a:xfrm>
              <a:off x="5831394" y="3601734"/>
              <a:ext cx="882338" cy="524496"/>
            </a:xfrm>
            <a:prstGeom prst="rightArrow">
              <a:avLst/>
            </a:prstGeom>
            <a:solidFill>
              <a:schemeClr val="accent5">
                <a:lumMod val="60000"/>
                <a:lumOff val="40000"/>
              </a:schemeClr>
            </a:solidFill>
            <a:ln>
              <a:solidFill>
                <a:schemeClr val="accent5">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7" name="U-Turn Arrow 16"/>
            <p:cNvSpPr/>
            <p:nvPr/>
          </p:nvSpPr>
          <p:spPr>
            <a:xfrm flipH="1">
              <a:off x="1835696" y="1404065"/>
              <a:ext cx="2910490" cy="584775"/>
            </a:xfrm>
            <a:prstGeom prst="uturnArrow">
              <a:avLst>
                <a:gd name="adj1" fmla="val 38820"/>
                <a:gd name="adj2" fmla="val 25000"/>
                <a:gd name="adj3" fmla="val 31860"/>
                <a:gd name="adj4" fmla="val 57103"/>
                <a:gd name="adj5" fmla="val 100000"/>
              </a:avLst>
            </a:prstGeom>
            <a:solidFill>
              <a:schemeClr val="accent3"/>
            </a:solidFill>
            <a:ln>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solidFill>
                  <a:schemeClr val="tx1"/>
                </a:solidFill>
              </a:endParaRPr>
            </a:p>
          </p:txBody>
        </p:sp>
        <p:sp>
          <p:nvSpPr>
            <p:cNvPr id="18" name="TextBox 17"/>
            <p:cNvSpPr txBox="1"/>
            <p:nvPr/>
          </p:nvSpPr>
          <p:spPr>
            <a:xfrm>
              <a:off x="935620" y="2833772"/>
              <a:ext cx="360040" cy="523220"/>
            </a:xfrm>
            <a:prstGeom prst="rect">
              <a:avLst/>
            </a:prstGeom>
            <a:noFill/>
          </p:spPr>
          <p:txBody>
            <a:bodyPr wrap="square" rtlCol="0">
              <a:spAutoFit/>
            </a:bodyPr>
            <a:lstStyle/>
            <a:p>
              <a:pPr algn="ctr"/>
              <a:r>
                <a:rPr lang="ro-RO"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rebuchet MS" pitchFamily="34" charset="0"/>
                </a:rPr>
                <a:t>1</a:t>
              </a:r>
            </a:p>
          </p:txBody>
        </p:sp>
        <p:sp>
          <p:nvSpPr>
            <p:cNvPr id="19" name="TextBox 18"/>
            <p:cNvSpPr txBox="1"/>
            <p:nvPr/>
          </p:nvSpPr>
          <p:spPr>
            <a:xfrm>
              <a:off x="1979712" y="2852936"/>
              <a:ext cx="360040" cy="461665"/>
            </a:xfrm>
            <a:prstGeom prst="rect">
              <a:avLst/>
            </a:prstGeom>
            <a:noFill/>
          </p:spPr>
          <p:txBody>
            <a:bodyPr wrap="square" rtlCol="0">
              <a:spAutoFit/>
            </a:bodyPr>
            <a:lstStyle/>
            <a:p>
              <a:pPr algn="ctr"/>
              <a:r>
                <a:rPr lang="ro-RO"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rebuchet MS" pitchFamily="34" charset="0"/>
                </a:rPr>
                <a:t>2</a:t>
              </a:r>
            </a:p>
          </p:txBody>
        </p:sp>
        <p:sp>
          <p:nvSpPr>
            <p:cNvPr id="20" name="TextBox 19"/>
            <p:cNvSpPr txBox="1"/>
            <p:nvPr/>
          </p:nvSpPr>
          <p:spPr>
            <a:xfrm>
              <a:off x="3131840" y="2175247"/>
              <a:ext cx="360040" cy="461665"/>
            </a:xfrm>
            <a:prstGeom prst="rect">
              <a:avLst/>
            </a:prstGeom>
            <a:noFill/>
          </p:spPr>
          <p:txBody>
            <a:bodyPr wrap="square" rtlCol="0">
              <a:spAutoFit/>
            </a:bodyPr>
            <a:lstStyle/>
            <a:p>
              <a:pPr algn="ctr"/>
              <a:r>
                <a:rPr lang="ro-RO"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rebuchet MS" pitchFamily="34" charset="0"/>
                </a:rPr>
                <a:t>3</a:t>
              </a:r>
            </a:p>
          </p:txBody>
        </p:sp>
        <p:sp>
          <p:nvSpPr>
            <p:cNvPr id="21" name="TextBox 20"/>
            <p:cNvSpPr txBox="1"/>
            <p:nvPr/>
          </p:nvSpPr>
          <p:spPr>
            <a:xfrm>
              <a:off x="4355976" y="2895327"/>
              <a:ext cx="360040" cy="461665"/>
            </a:xfrm>
            <a:prstGeom prst="rect">
              <a:avLst/>
            </a:prstGeom>
            <a:noFill/>
          </p:spPr>
          <p:txBody>
            <a:bodyPr wrap="square" rtlCol="0">
              <a:spAutoFit/>
            </a:bodyPr>
            <a:lstStyle/>
            <a:p>
              <a:pPr algn="ctr"/>
              <a:r>
                <a:rPr lang="ro-RO"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rebuchet MS" pitchFamily="34" charset="0"/>
                </a:rPr>
                <a:t>4</a:t>
              </a:r>
            </a:p>
          </p:txBody>
        </p:sp>
        <p:sp>
          <p:nvSpPr>
            <p:cNvPr id="22" name="TextBox 21"/>
            <p:cNvSpPr txBox="1"/>
            <p:nvPr/>
          </p:nvSpPr>
          <p:spPr>
            <a:xfrm>
              <a:off x="6300192" y="3615407"/>
              <a:ext cx="360040" cy="461665"/>
            </a:xfrm>
            <a:prstGeom prst="rect">
              <a:avLst/>
            </a:prstGeom>
            <a:noFill/>
          </p:spPr>
          <p:txBody>
            <a:bodyPr wrap="square" rtlCol="0">
              <a:spAutoFit/>
            </a:bodyPr>
            <a:lstStyle/>
            <a:p>
              <a:pPr algn="ctr"/>
              <a:r>
                <a:rPr lang="ro-RO"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rebuchet MS" pitchFamily="34" charset="0"/>
                </a:rPr>
                <a:t>5</a:t>
              </a:r>
            </a:p>
          </p:txBody>
        </p:sp>
        <p:sp>
          <p:nvSpPr>
            <p:cNvPr id="23" name="TextBox 22"/>
            <p:cNvSpPr txBox="1"/>
            <p:nvPr/>
          </p:nvSpPr>
          <p:spPr>
            <a:xfrm>
              <a:off x="3779912" y="1311151"/>
              <a:ext cx="360040" cy="461665"/>
            </a:xfrm>
            <a:prstGeom prst="rect">
              <a:avLst/>
            </a:prstGeom>
            <a:noFill/>
          </p:spPr>
          <p:txBody>
            <a:bodyPr wrap="square" rtlCol="0">
              <a:spAutoFit/>
            </a:bodyPr>
            <a:lstStyle/>
            <a:p>
              <a:pPr algn="ctr"/>
              <a:r>
                <a:rPr lang="ro-RO"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rebuchet MS" pitchFamily="34" charset="0"/>
                </a:rPr>
                <a:t>7</a:t>
              </a:r>
            </a:p>
          </p:txBody>
        </p:sp>
        <p:sp>
          <p:nvSpPr>
            <p:cNvPr id="24" name="Bent Arrow 23"/>
            <p:cNvSpPr/>
            <p:nvPr/>
          </p:nvSpPr>
          <p:spPr>
            <a:xfrm flipH="1">
              <a:off x="5903642" y="2132856"/>
              <a:ext cx="1620180" cy="1095350"/>
            </a:xfrm>
            <a:prstGeom prst="bentArrow">
              <a:avLst/>
            </a:prstGeom>
            <a:solidFill>
              <a:schemeClr val="accent4">
                <a:lumMod val="60000"/>
                <a:lumOff val="40000"/>
              </a:schemeClr>
            </a:solidFill>
            <a:ln>
              <a:solidFill>
                <a:schemeClr val="accent4">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p:cNvSpPr txBox="1"/>
            <p:nvPr/>
          </p:nvSpPr>
          <p:spPr>
            <a:xfrm>
              <a:off x="6228184" y="2178685"/>
              <a:ext cx="360040" cy="461665"/>
            </a:xfrm>
            <a:prstGeom prst="rect">
              <a:avLst/>
            </a:prstGeom>
            <a:noFill/>
          </p:spPr>
          <p:txBody>
            <a:bodyPr wrap="square" rtlCol="0">
              <a:spAutoFit/>
            </a:bodyPr>
            <a:lstStyle/>
            <a:p>
              <a:pPr algn="ctr"/>
              <a:r>
                <a:rPr lang="ro-RO"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rebuchet MS" pitchFamily="34" charset="0"/>
                </a:rPr>
                <a:t>6</a:t>
              </a:r>
            </a:p>
          </p:txBody>
        </p:sp>
      </p:grpSp>
      <p:sp>
        <p:nvSpPr>
          <p:cNvPr id="36" name="Rectangle 35"/>
          <p:cNvSpPr/>
          <p:nvPr/>
        </p:nvSpPr>
        <p:spPr>
          <a:xfrm>
            <a:off x="381000" y="1143000"/>
            <a:ext cx="8189813" cy="1754326"/>
          </a:xfrm>
          <a:prstGeom prst="rect">
            <a:avLst/>
          </a:prstGeom>
        </p:spPr>
        <p:txBody>
          <a:bodyPr wrap="square">
            <a:spAutoFit/>
          </a:bodyPr>
          <a:lstStyle/>
          <a:p>
            <a:pPr>
              <a:buFont typeface="Wingdings" panose="05000000000000000000" pitchFamily="2" charset="2"/>
              <a:buChar char="Ø"/>
            </a:pPr>
            <a:r>
              <a:rPr lang="en-US" b="1" dirty="0">
                <a:latin typeface="Open Sans" panose="020B0606030504020204" pitchFamily="34" charset="0"/>
                <a:ea typeface="Open Sans" panose="020B0606030504020204" pitchFamily="34" charset="0"/>
                <a:cs typeface="Open Sans" panose="020B0606030504020204" pitchFamily="34" charset="0"/>
              </a:rPr>
              <a:t>Expenditure Validation by FLC:</a:t>
            </a:r>
            <a:endParaRPr lang="ro-RO" b="1" dirty="0">
              <a:latin typeface="Open Sans" panose="020B0606030504020204" pitchFamily="34" charset="0"/>
              <a:ea typeface="Open Sans" panose="020B0606030504020204" pitchFamily="34" charset="0"/>
              <a:cs typeface="Open Sans" panose="020B0606030504020204" pitchFamily="34" charset="0"/>
            </a:endParaRPr>
          </a:p>
          <a:p>
            <a:pPr>
              <a:buFont typeface="Wingdings" panose="05000000000000000000" pitchFamily="2" charset="2"/>
              <a:buChar char="Ø"/>
            </a:pPr>
            <a:endParaRPr lang="en-US" b="1" dirty="0">
              <a:latin typeface="Open Sans" panose="020B0606030504020204" pitchFamily="34" charset="0"/>
              <a:ea typeface="Open Sans" panose="020B0606030504020204" pitchFamily="34" charset="0"/>
              <a:cs typeface="Open Sans" panose="020B0606030504020204" pitchFamily="34" charset="0"/>
            </a:endParaRPr>
          </a:p>
          <a:p>
            <a:r>
              <a:rPr lang="en-US" dirty="0">
                <a:latin typeface="Open Sans" panose="020B0606030504020204" pitchFamily="34" charset="0"/>
                <a:ea typeface="Open Sans" panose="020B0606030504020204" pitchFamily="34" charset="0"/>
                <a:cs typeface="Open Sans" panose="020B0606030504020204" pitchFamily="34" charset="0"/>
              </a:rPr>
              <a:t>FLC validates the eligible expenditure in e-MS and generate the FLC Report, FLC checklist and FLC Certificate.</a:t>
            </a:r>
          </a:p>
          <a:p>
            <a:endParaRPr lang="en-US" b="1" dirty="0">
              <a:latin typeface="Open Sans" panose="020B0606030504020204" pitchFamily="34" charset="0"/>
              <a:ea typeface="Open Sans" panose="020B0606030504020204" pitchFamily="34" charset="0"/>
              <a:cs typeface="Open Sans" panose="020B0606030504020204" pitchFamily="34" charset="0"/>
            </a:endParaRPr>
          </a:p>
          <a:p>
            <a:pPr>
              <a:buFont typeface="Wingdings" panose="05000000000000000000" pitchFamily="2" charset="2"/>
              <a:buChar char="Ø"/>
            </a:pPr>
            <a:r>
              <a:rPr lang="en-US" b="1" dirty="0">
                <a:latin typeface="Open Sans" panose="020B0606030504020204" pitchFamily="34" charset="0"/>
                <a:ea typeface="Open Sans" panose="020B0606030504020204" pitchFamily="34" charset="0"/>
                <a:cs typeface="Open Sans" panose="020B0606030504020204" pitchFamily="34" charset="0"/>
              </a:rPr>
              <a:t>Consolidated Progress Report and Reimbursement Claim: </a:t>
            </a:r>
          </a:p>
        </p:txBody>
      </p:sp>
    </p:spTree>
    <p:extLst>
      <p:ext uri="{BB962C8B-B14F-4D97-AF65-F5344CB8AC3E}">
        <p14:creationId xmlns:p14="http://schemas.microsoft.com/office/powerpoint/2010/main" val="2340539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83C324-24D2-4FB6-95A1-A254F9F32D6C}"/>
              </a:ext>
            </a:extLst>
          </p:cNvPr>
          <p:cNvSpPr>
            <a:spLocks noGrp="1"/>
          </p:cNvSpPr>
          <p:nvPr>
            <p:ph type="title"/>
          </p:nvPr>
        </p:nvSpPr>
        <p:spPr/>
        <p:txBody>
          <a:bodyPr/>
          <a:lstStyle/>
          <a:p>
            <a:pPr marL="342900" lvl="0" indent="-342900">
              <a:spcBef>
                <a:spcPct val="20000"/>
              </a:spcBef>
            </a:pPr>
            <a:r>
              <a:rPr lang="en-GB" sz="1500" dirty="0">
                <a:solidFill>
                  <a:prstClr val="black"/>
                </a:solidFill>
              </a:rPr>
              <a:t>Some general advice applies for all reporting</a:t>
            </a:r>
            <a:br>
              <a:rPr lang="en-GB" sz="1500" dirty="0">
                <a:solidFill>
                  <a:prstClr val="black"/>
                </a:solidFill>
              </a:rPr>
            </a:br>
            <a:endParaRPr lang="en-GB" sz="1500" dirty="0"/>
          </a:p>
        </p:txBody>
      </p:sp>
      <p:sp>
        <p:nvSpPr>
          <p:cNvPr id="3" name="Content Placeholder 2">
            <a:extLst>
              <a:ext uri="{FF2B5EF4-FFF2-40B4-BE49-F238E27FC236}">
                <a16:creationId xmlns="" xmlns:a16="http://schemas.microsoft.com/office/drawing/2014/main" id="{E7239523-A896-4883-BF59-283AD9952B11}"/>
              </a:ext>
            </a:extLst>
          </p:cNvPr>
          <p:cNvSpPr>
            <a:spLocks noGrp="1"/>
          </p:cNvSpPr>
          <p:nvPr>
            <p:ph idx="1"/>
          </p:nvPr>
        </p:nvSpPr>
        <p:spPr>
          <a:xfrm>
            <a:off x="152400" y="1600201"/>
            <a:ext cx="6705600" cy="3200400"/>
          </a:xfrm>
        </p:spPr>
        <p:txBody>
          <a:bodyPr/>
          <a:lstStyle/>
          <a:p>
            <a:pPr algn="just">
              <a:buFont typeface="Arial" panose="020B0604020202020204" pitchFamily="34" charset="0"/>
              <a:buChar char="•"/>
            </a:pPr>
            <a:r>
              <a:rPr lang="en-GB" sz="1800" dirty="0">
                <a:latin typeface="Open Sans" panose="020B0606030504020204" pitchFamily="34" charset="0"/>
                <a:ea typeface="Open Sans" panose="020B0606030504020204" pitchFamily="34" charset="0"/>
                <a:cs typeface="Open Sans" panose="020B0606030504020204" pitchFamily="34" charset="0"/>
              </a:rPr>
              <a:t>Write the reports in a way that is </a:t>
            </a:r>
            <a:r>
              <a:rPr lang="en-GB" sz="1800" b="1" dirty="0">
                <a:latin typeface="Open Sans" panose="020B0606030504020204" pitchFamily="34" charset="0"/>
                <a:ea typeface="Open Sans" panose="020B0606030504020204" pitchFamily="34" charset="0"/>
                <a:cs typeface="Open Sans" panose="020B0606030504020204" pitchFamily="34" charset="0"/>
              </a:rPr>
              <a:t>understandable also for people outside your specific field</a:t>
            </a:r>
            <a:r>
              <a:rPr lang="en-GB" sz="1800" dirty="0">
                <a:latin typeface="Open Sans" panose="020B0606030504020204" pitchFamily="34" charset="0"/>
                <a:ea typeface="Open Sans" panose="020B0606030504020204" pitchFamily="34" charset="0"/>
                <a:cs typeface="Open Sans" panose="020B0606030504020204" pitchFamily="34" charset="0"/>
              </a:rPr>
              <a:t> of expertise; </a:t>
            </a:r>
          </a:p>
          <a:p>
            <a:pPr algn="just">
              <a:buFont typeface="Arial" panose="020B0604020202020204" pitchFamily="34" charset="0"/>
              <a:buChar char="•"/>
            </a:pPr>
            <a:endParaRPr lang="en-GB" sz="1800" dirty="0">
              <a:latin typeface="Open Sans" panose="020B0606030504020204" pitchFamily="34" charset="0"/>
              <a:ea typeface="Open Sans" panose="020B0606030504020204" pitchFamily="34" charset="0"/>
              <a:cs typeface="Open Sans" panose="020B0606030504020204" pitchFamily="34" charset="0"/>
            </a:endParaRPr>
          </a:p>
          <a:p>
            <a:pPr algn="just">
              <a:buFont typeface="Arial" panose="020B0604020202020204" pitchFamily="34" charset="0"/>
              <a:buChar char="•"/>
            </a:pPr>
            <a:r>
              <a:rPr lang="en-GB" sz="1800" dirty="0">
                <a:latin typeface="Open Sans" panose="020B0606030504020204" pitchFamily="34" charset="0"/>
                <a:ea typeface="Open Sans" panose="020B0606030504020204" pitchFamily="34" charset="0"/>
                <a:cs typeface="Open Sans" panose="020B0606030504020204" pitchFamily="34" charset="0"/>
              </a:rPr>
              <a:t>Be </a:t>
            </a:r>
            <a:r>
              <a:rPr lang="en-GB" sz="1800" b="1" dirty="0">
                <a:latin typeface="Open Sans" panose="020B0606030504020204" pitchFamily="34" charset="0"/>
                <a:ea typeface="Open Sans" panose="020B0606030504020204" pitchFamily="34" charset="0"/>
                <a:cs typeface="Open Sans" panose="020B0606030504020204" pitchFamily="34" charset="0"/>
              </a:rPr>
              <a:t>truthful</a:t>
            </a:r>
            <a:r>
              <a:rPr lang="en-GB" sz="1800" dirty="0">
                <a:latin typeface="Open Sans" panose="020B0606030504020204" pitchFamily="34" charset="0"/>
                <a:ea typeface="Open Sans" panose="020B0606030504020204" pitchFamily="34" charset="0"/>
                <a:cs typeface="Open Sans" panose="020B0606030504020204" pitchFamily="34" charset="0"/>
              </a:rPr>
              <a:t> and </a:t>
            </a:r>
            <a:r>
              <a:rPr lang="en-GB" sz="1800" b="1" dirty="0">
                <a:latin typeface="Open Sans" panose="020B0606030504020204" pitchFamily="34" charset="0"/>
                <a:ea typeface="Open Sans" panose="020B0606030504020204" pitchFamily="34" charset="0"/>
                <a:cs typeface="Open Sans" panose="020B0606030504020204" pitchFamily="34" charset="0"/>
              </a:rPr>
              <a:t>honest</a:t>
            </a:r>
            <a:r>
              <a:rPr lang="en-GB" sz="1800" dirty="0">
                <a:latin typeface="Open Sans" panose="020B0606030504020204" pitchFamily="34" charset="0"/>
                <a:ea typeface="Open Sans" panose="020B0606030504020204" pitchFamily="34" charset="0"/>
                <a:cs typeface="Open Sans" panose="020B0606030504020204" pitchFamily="34" charset="0"/>
              </a:rPr>
              <a:t> in the explanations. </a:t>
            </a:r>
          </a:p>
          <a:p>
            <a:pPr algn="just">
              <a:buFont typeface="Arial" panose="020B0604020202020204" pitchFamily="34" charset="0"/>
              <a:buChar char="•"/>
            </a:pPr>
            <a:endParaRPr lang="en-GB" sz="1800" dirty="0">
              <a:latin typeface="Open Sans" panose="020B0606030504020204" pitchFamily="34" charset="0"/>
              <a:ea typeface="Open Sans" panose="020B0606030504020204" pitchFamily="34" charset="0"/>
              <a:cs typeface="Open Sans" panose="020B0606030504020204" pitchFamily="34" charset="0"/>
            </a:endParaRPr>
          </a:p>
          <a:p>
            <a:pPr algn="just">
              <a:buFont typeface="Arial" panose="020B0604020202020204" pitchFamily="34" charset="0"/>
              <a:buChar char="•"/>
            </a:pPr>
            <a:r>
              <a:rPr lang="en-GB" sz="1800" dirty="0">
                <a:latin typeface="Open Sans" panose="020B0606030504020204" pitchFamily="34" charset="0"/>
                <a:ea typeface="Open Sans" panose="020B0606030504020204" pitchFamily="34" charset="0"/>
                <a:cs typeface="Open Sans" panose="020B0606030504020204" pitchFamily="34" charset="0"/>
              </a:rPr>
              <a:t>Make references to the </a:t>
            </a:r>
            <a:r>
              <a:rPr lang="en-GB" sz="1800" b="1" dirty="0">
                <a:latin typeface="Open Sans" panose="020B0606030504020204" pitchFamily="34" charset="0"/>
                <a:ea typeface="Open Sans" panose="020B0606030504020204" pitchFamily="34" charset="0"/>
                <a:cs typeface="Open Sans" panose="020B0606030504020204" pitchFamily="34" charset="0"/>
              </a:rPr>
              <a:t>project plan </a:t>
            </a:r>
            <a:r>
              <a:rPr lang="en-GB" sz="1800" dirty="0">
                <a:latin typeface="Open Sans" panose="020B0606030504020204" pitchFamily="34" charset="0"/>
                <a:ea typeface="Open Sans" panose="020B0606030504020204" pitchFamily="34" charset="0"/>
                <a:cs typeface="Open Sans" panose="020B0606030504020204" pitchFamily="34" charset="0"/>
              </a:rPr>
              <a:t>and make sure that your </a:t>
            </a:r>
            <a:r>
              <a:rPr lang="en-GB" sz="1800" b="1" dirty="0">
                <a:latin typeface="Open Sans" panose="020B0606030504020204" pitchFamily="34" charset="0"/>
                <a:ea typeface="Open Sans" panose="020B0606030504020204" pitchFamily="34" charset="0"/>
                <a:cs typeface="Open Sans" panose="020B0606030504020204" pitchFamily="34" charset="0"/>
              </a:rPr>
              <a:t>activities are in line with the set objectives</a:t>
            </a:r>
            <a:r>
              <a:rPr lang="en-GB" sz="1800" b="1" i="1" dirty="0">
                <a:latin typeface="Open Sans" panose="020B0606030504020204" pitchFamily="34" charset="0"/>
                <a:ea typeface="Open Sans" panose="020B0606030504020204" pitchFamily="34" charset="0"/>
                <a:cs typeface="Open Sans" panose="020B0606030504020204" pitchFamily="34" charset="0"/>
              </a:rPr>
              <a:t>. </a:t>
            </a:r>
            <a:endParaRPr lang="ro-RO" sz="1800" b="1" i="1" dirty="0">
              <a:latin typeface="Open Sans" panose="020B0606030504020204" pitchFamily="34" charset="0"/>
              <a:ea typeface="Open Sans" panose="020B0606030504020204" pitchFamily="34" charset="0"/>
              <a:cs typeface="Open Sans" panose="020B0606030504020204" pitchFamily="34" charset="0"/>
            </a:endParaRPr>
          </a:p>
          <a:p>
            <a:pPr algn="just">
              <a:buFont typeface="Arial" panose="020B0604020202020204" pitchFamily="34" charset="0"/>
              <a:buChar char="•"/>
            </a:pPr>
            <a:endParaRPr lang="en-GB" sz="1800" dirty="0">
              <a:latin typeface="Open Sans" panose="020B0606030504020204" pitchFamily="34" charset="0"/>
              <a:ea typeface="Open Sans" panose="020B0606030504020204" pitchFamily="34" charset="0"/>
              <a:cs typeface="Open Sans" panose="020B0606030504020204" pitchFamily="34" charset="0"/>
            </a:endParaRPr>
          </a:p>
        </p:txBody>
      </p:sp>
      <p:pic>
        <p:nvPicPr>
          <p:cNvPr id="5" name="Picture 4">
            <a:extLst>
              <a:ext uri="{FF2B5EF4-FFF2-40B4-BE49-F238E27FC236}">
                <a16:creationId xmlns="" xmlns:a16="http://schemas.microsoft.com/office/drawing/2014/main" id="{A1E9E91C-1033-4CC3-9129-0314BBE9D1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598" y="2590800"/>
            <a:ext cx="2057402" cy="2057402"/>
          </a:xfrm>
          <a:prstGeom prst="rect">
            <a:avLst/>
          </a:prstGeom>
        </p:spPr>
      </p:pic>
      <p:sp>
        <p:nvSpPr>
          <p:cNvPr id="4" name="Cloud 3"/>
          <p:cNvSpPr/>
          <p:nvPr/>
        </p:nvSpPr>
        <p:spPr>
          <a:xfrm>
            <a:off x="4724400" y="152400"/>
            <a:ext cx="4114800" cy="1295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492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0" y="0"/>
            <a:ext cx="2370584" cy="699896"/>
          </a:xfrm>
        </p:spPr>
        <p:txBody>
          <a:bodyPr/>
          <a:lstStyle/>
          <a:p>
            <a:r>
              <a:rPr lang="ro-RO" dirty="0" err="1"/>
              <a:t>Advice</a:t>
            </a:r>
            <a:endParaRPr lang="ro-RO" dirty="0"/>
          </a:p>
        </p:txBody>
      </p:sp>
      <p:sp>
        <p:nvSpPr>
          <p:cNvPr id="3" name="Content Placeholder 2"/>
          <p:cNvSpPr>
            <a:spLocks noGrp="1"/>
          </p:cNvSpPr>
          <p:nvPr>
            <p:ph idx="1"/>
          </p:nvPr>
        </p:nvSpPr>
        <p:spPr>
          <a:xfrm>
            <a:off x="152400" y="990600"/>
            <a:ext cx="8771384" cy="4953000"/>
          </a:xfrm>
        </p:spPr>
        <p:txBody>
          <a:bodyPr/>
          <a:lstStyle/>
          <a:p>
            <a:pPr marL="0" indent="0" algn="just">
              <a:buNone/>
            </a:pPr>
            <a:endParaRPr lang="en-GB" sz="2200" b="1" i="1" dirty="0">
              <a:latin typeface="Open Sans" panose="020B0606030504020204" pitchFamily="34" charset="0"/>
              <a:ea typeface="Open Sans" panose="020B0606030504020204" pitchFamily="34" charset="0"/>
              <a:cs typeface="Open Sans" panose="020B0606030504020204" pitchFamily="34" charset="0"/>
            </a:endParaRPr>
          </a:p>
          <a:p>
            <a:pPr algn="just">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At least </a:t>
            </a:r>
            <a:r>
              <a:rPr lang="en-GB" sz="2000" b="1" dirty="0">
                <a:latin typeface="Open Sans" panose="020B0606030504020204" pitchFamily="34" charset="0"/>
                <a:ea typeface="Open Sans" panose="020B0606030504020204" pitchFamily="34" charset="0"/>
                <a:cs typeface="Open Sans" panose="020B0606030504020204" pitchFamily="34" charset="0"/>
              </a:rPr>
              <a:t>one report </a:t>
            </a:r>
            <a:r>
              <a:rPr lang="en-GB" sz="2000" dirty="0">
                <a:latin typeface="Open Sans" panose="020B0606030504020204" pitchFamily="34" charset="0"/>
                <a:ea typeface="Open Sans" panose="020B0606030504020204" pitchFamily="34" charset="0"/>
                <a:cs typeface="Open Sans" panose="020B0606030504020204" pitchFamily="34" charset="0"/>
              </a:rPr>
              <a:t>is done </a:t>
            </a:r>
            <a:r>
              <a:rPr lang="en-GB" sz="2000" b="1" dirty="0">
                <a:latin typeface="Open Sans" panose="020B0606030504020204" pitchFamily="34" charset="0"/>
                <a:ea typeface="Open Sans" panose="020B0606030504020204" pitchFamily="34" charset="0"/>
                <a:cs typeface="Open Sans" panose="020B0606030504020204" pitchFamily="34" charset="0"/>
              </a:rPr>
              <a:t>for each reporting period</a:t>
            </a:r>
            <a:r>
              <a:rPr lang="en-GB" sz="2000" dirty="0">
                <a:latin typeface="Open Sans" panose="020B0606030504020204" pitchFamily="34" charset="0"/>
                <a:ea typeface="Open Sans" panose="020B0606030504020204" pitchFamily="34" charset="0"/>
                <a:cs typeface="Open Sans" panose="020B0606030504020204" pitchFamily="34" charset="0"/>
              </a:rPr>
              <a:t>. </a:t>
            </a:r>
          </a:p>
          <a:p>
            <a:pPr marL="0" indent="0" algn="just">
              <a:buNone/>
            </a:pPr>
            <a:r>
              <a:rPr lang="en-GB" sz="2000" dirty="0">
                <a:latin typeface="Open Sans" panose="020B0606030504020204" pitchFamily="34" charset="0"/>
                <a:ea typeface="Open Sans" panose="020B0606030504020204" pitchFamily="34" charset="0"/>
                <a:cs typeface="Open Sans" panose="020B0606030504020204" pitchFamily="34" charset="0"/>
              </a:rPr>
              <a:t>     In some cases the period may be shorter than the full 3 months.</a:t>
            </a:r>
          </a:p>
          <a:p>
            <a:pPr marL="0" indent="0" algn="just">
              <a:buNone/>
            </a:pPr>
            <a:endParaRPr lang="ro-RO" sz="2000" b="1" dirty="0">
              <a:latin typeface="Open Sans" panose="020B0606030504020204" pitchFamily="34" charset="0"/>
              <a:ea typeface="Open Sans" panose="020B0606030504020204" pitchFamily="34" charset="0"/>
              <a:cs typeface="Open Sans" panose="020B0606030504020204" pitchFamily="34" charset="0"/>
            </a:endParaRPr>
          </a:p>
          <a:p>
            <a:pPr marL="0" indent="0" algn="just">
              <a:buNone/>
            </a:pPr>
            <a:r>
              <a:rPr lang="en-GB" sz="2000" b="1"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NB:   In case a partner created and submitted </a:t>
            </a:r>
            <a:r>
              <a:rPr lang="en-GB" sz="2000" b="1" dirty="0">
                <a:latin typeface="Open Sans" panose="020B0606030504020204" pitchFamily="34" charset="0"/>
                <a:ea typeface="Open Sans" panose="020B0606030504020204" pitchFamily="34" charset="0"/>
                <a:cs typeface="Open Sans" panose="020B0606030504020204" pitchFamily="34" charset="0"/>
              </a:rPr>
              <a:t>one</a:t>
            </a:r>
            <a:r>
              <a:rPr lang="en-GB" sz="2000" b="1"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 or </a:t>
            </a:r>
            <a:r>
              <a:rPr lang="en-GB" sz="2000" b="1" dirty="0">
                <a:latin typeface="Open Sans" panose="020B0606030504020204" pitchFamily="34" charset="0"/>
                <a:ea typeface="Open Sans" panose="020B0606030504020204" pitchFamily="34" charset="0"/>
                <a:cs typeface="Open Sans" panose="020B0606030504020204" pitchFamily="34" charset="0"/>
              </a:rPr>
              <a:t>more reports </a:t>
            </a:r>
            <a:r>
              <a:rPr lang="en-GB" sz="2000" b="1" dirty="0">
                <a:solidFill>
                  <a:srgbClr val="C00000"/>
                </a:solidFill>
                <a:latin typeface="Open Sans" panose="020B0606030504020204" pitchFamily="34" charset="0"/>
                <a:ea typeface="Open Sans" panose="020B0606030504020204" pitchFamily="34" charset="0"/>
                <a:cs typeface="Open Sans" panose="020B0606030504020204" pitchFamily="34" charset="0"/>
              </a:rPr>
              <a:t>before</a:t>
            </a:r>
            <a:r>
              <a:rPr lang="en-GB" sz="2000" b="1"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 the </a:t>
            </a:r>
            <a:r>
              <a:rPr lang="en-GB" sz="2000" b="1" dirty="0">
                <a:latin typeface="Open Sans" panose="020B0606030504020204" pitchFamily="34" charset="0"/>
                <a:ea typeface="Open Sans" panose="020B0606030504020204" pitchFamily="34" charset="0"/>
                <a:cs typeface="Open Sans" panose="020B0606030504020204" pitchFamily="34" charset="0"/>
              </a:rPr>
              <a:t>end of the reporting period</a:t>
            </a:r>
            <a:r>
              <a:rPr lang="en-GB" sz="2000" b="1"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 it should create another partner report covering the remaining part of the reporting period for progress of activities. </a:t>
            </a:r>
          </a:p>
          <a:p>
            <a:endParaRPr lang="ro-RO" sz="2200" dirty="0"/>
          </a:p>
        </p:txBody>
      </p:sp>
    </p:spTree>
    <p:extLst>
      <p:ext uri="{BB962C8B-B14F-4D97-AF65-F5344CB8AC3E}">
        <p14:creationId xmlns:p14="http://schemas.microsoft.com/office/powerpoint/2010/main" val="3764355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1598059526"/>
              </p:ext>
            </p:extLst>
          </p:nvPr>
        </p:nvGraphicFramePr>
        <p:xfrm>
          <a:off x="0" y="76200"/>
          <a:ext cx="90678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7558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1F868C6-7A71-49B2-91F6-5D1C7ECE2FD6}"/>
              </a:ext>
            </a:extLst>
          </p:cNvPr>
          <p:cNvSpPr>
            <a:spLocks noGrp="1"/>
          </p:cNvSpPr>
          <p:nvPr>
            <p:ph idx="1"/>
          </p:nvPr>
        </p:nvSpPr>
        <p:spPr>
          <a:xfrm>
            <a:off x="0" y="894305"/>
            <a:ext cx="5791200" cy="5384031"/>
          </a:xfrm>
        </p:spPr>
        <p:txBody>
          <a:bodyPr/>
          <a:lstStyle/>
          <a:p>
            <a:pPr marL="0" indent="0" algn="just">
              <a:buNone/>
            </a:pPr>
            <a:r>
              <a:rPr lang="en-GB" sz="1600" dirty="0">
                <a:latin typeface="Open Sans" panose="020B0606030504020204" pitchFamily="34" charset="0"/>
                <a:ea typeface="Open Sans" panose="020B0606030504020204" pitchFamily="34" charset="0"/>
                <a:cs typeface="Open Sans" panose="020B0606030504020204" pitchFamily="34" charset="0"/>
              </a:rPr>
              <a:t>For each reported expenditure the following supporting documents should be attached:</a:t>
            </a:r>
          </a:p>
          <a:p>
            <a:pPr algn="just">
              <a:buFont typeface="Wingdings" panose="05000000000000000000" pitchFamily="2" charset="2"/>
              <a:buChar char="Ø"/>
            </a:pPr>
            <a:r>
              <a:rPr lang="en-GB" sz="1600" b="1" i="1" dirty="0">
                <a:latin typeface="Open Sans" panose="020B0606030504020204" pitchFamily="34" charset="0"/>
                <a:ea typeface="Open Sans" panose="020B0606030504020204" pitchFamily="34" charset="0"/>
                <a:cs typeface="Open Sans" panose="020B0606030504020204" pitchFamily="34" charset="0"/>
              </a:rPr>
              <a:t>Staff costs </a:t>
            </a:r>
            <a:r>
              <a:rPr lang="en-GB" sz="1600" dirty="0">
                <a:latin typeface="Open Sans" panose="020B0606030504020204" pitchFamily="34" charset="0"/>
                <a:ea typeface="Open Sans" panose="020B0606030504020204" pitchFamily="34" charset="0"/>
                <a:cs typeface="Open Sans" panose="020B0606030504020204" pitchFamily="34" charset="0"/>
              </a:rPr>
              <a:t>- upload section: payrolls and documents proving the payment (net salary, contributions, other taxes); </a:t>
            </a:r>
          </a:p>
          <a:p>
            <a:pPr algn="just">
              <a:buFont typeface="Wingdings" panose="05000000000000000000" pitchFamily="2" charset="2"/>
              <a:buChar char="Ø"/>
            </a:pPr>
            <a:r>
              <a:rPr lang="en-GB" sz="1600" b="1" i="1" dirty="0">
                <a:latin typeface="Open Sans" panose="020B0606030504020204" pitchFamily="34" charset="0"/>
                <a:ea typeface="Open Sans" panose="020B0606030504020204" pitchFamily="34" charset="0"/>
                <a:cs typeface="Open Sans" panose="020B0606030504020204" pitchFamily="34" charset="0"/>
              </a:rPr>
              <a:t>Travel and accommodations costs </a:t>
            </a:r>
            <a:r>
              <a:rPr lang="en-GB" sz="1600" dirty="0">
                <a:latin typeface="Open Sans" panose="020B0606030504020204" pitchFamily="34" charset="0"/>
                <a:ea typeface="Open Sans" panose="020B0606030504020204" pitchFamily="34" charset="0"/>
                <a:cs typeface="Open Sans" panose="020B0606030504020204" pitchFamily="34" charset="0"/>
              </a:rPr>
              <a:t>- upload section: travel order, transport invoice, fuel receipt, hotel bills, road/bridge/ferry tax and proof of payment (receipts, payment order, statement of account, cash register);</a:t>
            </a:r>
          </a:p>
          <a:p>
            <a:pPr algn="just">
              <a:buFont typeface="Wingdings" panose="05000000000000000000" pitchFamily="2" charset="2"/>
              <a:buChar char="Ø"/>
            </a:pPr>
            <a:r>
              <a:rPr lang="en-GB" sz="1600" b="1" i="1" dirty="0">
                <a:latin typeface="Open Sans" panose="020B0606030504020204" pitchFamily="34" charset="0"/>
                <a:ea typeface="Open Sans" panose="020B0606030504020204" pitchFamily="34" charset="0"/>
                <a:cs typeface="Open Sans" panose="020B0606030504020204" pitchFamily="34" charset="0"/>
              </a:rPr>
              <a:t>External expertise and services </a:t>
            </a:r>
            <a:r>
              <a:rPr lang="en-GB" sz="1600" dirty="0">
                <a:latin typeface="Open Sans" panose="020B0606030504020204" pitchFamily="34" charset="0"/>
                <a:ea typeface="Open Sans" panose="020B0606030504020204" pitchFamily="34" charset="0"/>
                <a:cs typeface="Open Sans" panose="020B0606030504020204" pitchFamily="34" charset="0"/>
              </a:rPr>
              <a:t>- upload section: invoice, proof of payment (payment order, statement of account) documents related to reception and acceptance;</a:t>
            </a:r>
          </a:p>
          <a:p>
            <a:pPr algn="just">
              <a:buFont typeface="Wingdings" panose="05000000000000000000" pitchFamily="2" charset="2"/>
              <a:buChar char="Ø"/>
            </a:pPr>
            <a:r>
              <a:rPr lang="en-GB" sz="1600" b="1" i="1" dirty="0">
                <a:latin typeface="Open Sans" panose="020B0606030504020204" pitchFamily="34" charset="0"/>
                <a:ea typeface="Open Sans" panose="020B0606030504020204" pitchFamily="34" charset="0"/>
                <a:cs typeface="Open Sans" panose="020B0606030504020204" pitchFamily="34" charset="0"/>
              </a:rPr>
              <a:t>Equipment expenditure </a:t>
            </a:r>
            <a:r>
              <a:rPr lang="en-GB" sz="1600" dirty="0">
                <a:latin typeface="Open Sans" panose="020B0606030504020204" pitchFamily="34" charset="0"/>
                <a:ea typeface="Open Sans" panose="020B0606030504020204" pitchFamily="34" charset="0"/>
                <a:cs typeface="Open Sans" panose="020B0606030504020204" pitchFamily="34" charset="0"/>
              </a:rPr>
              <a:t>-  upload section: invoice and proof of payment (payment order, statement of account) documents related to reception and acceptance; </a:t>
            </a:r>
          </a:p>
          <a:p>
            <a:pPr algn="just">
              <a:buFont typeface="Wingdings" panose="05000000000000000000" pitchFamily="2" charset="2"/>
              <a:buChar char="Ø"/>
            </a:pPr>
            <a:r>
              <a:rPr lang="en-GB" sz="1600" b="1" i="1" dirty="0">
                <a:latin typeface="Open Sans" panose="020B0606030504020204" pitchFamily="34" charset="0"/>
                <a:ea typeface="Open Sans" panose="020B0606030504020204" pitchFamily="34" charset="0"/>
                <a:cs typeface="Open Sans" panose="020B0606030504020204" pitchFamily="34" charset="0"/>
              </a:rPr>
              <a:t>Infrastructure and works </a:t>
            </a:r>
            <a:r>
              <a:rPr lang="en-GB" sz="1600" dirty="0">
                <a:latin typeface="Open Sans" panose="020B0606030504020204" pitchFamily="34" charset="0"/>
                <a:ea typeface="Open Sans" panose="020B0606030504020204" pitchFamily="34" charset="0"/>
                <a:cs typeface="Open Sans" panose="020B0606030504020204" pitchFamily="34" charset="0"/>
              </a:rPr>
              <a:t>-  upload section: invoice and proof of payment (payment order, statement of account), documents related to reception and acceptance;</a:t>
            </a:r>
          </a:p>
          <a:p>
            <a:pPr marL="0" indent="0">
              <a:buNone/>
            </a:pPr>
            <a:endParaRPr lang="en-GB"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Cloud 4"/>
          <p:cNvSpPr/>
          <p:nvPr/>
        </p:nvSpPr>
        <p:spPr>
          <a:xfrm>
            <a:off x="6400800" y="76200"/>
            <a:ext cx="2667000" cy="781562"/>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894305"/>
            <a:ext cx="3132584" cy="1425682"/>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68440" y="2895600"/>
            <a:ext cx="1664780" cy="1937657"/>
          </a:xfrm>
          <a:prstGeom prst="rect">
            <a:avLst/>
          </a:prstGeom>
        </p:spPr>
      </p:pic>
      <p:sp>
        <p:nvSpPr>
          <p:cNvPr id="9" name="Title 1"/>
          <p:cNvSpPr>
            <a:spLocks noGrp="1"/>
          </p:cNvSpPr>
          <p:nvPr>
            <p:ph type="title"/>
          </p:nvPr>
        </p:nvSpPr>
        <p:spPr>
          <a:xfrm>
            <a:off x="6553200" y="138304"/>
            <a:ext cx="2370584" cy="699896"/>
          </a:xfrm>
        </p:spPr>
        <p:txBody>
          <a:bodyPr/>
          <a:lstStyle/>
          <a:p>
            <a:r>
              <a:rPr lang="ro-RO" dirty="0" err="1"/>
              <a:t>Advice</a:t>
            </a:r>
            <a:endParaRPr lang="ro-RO" dirty="0"/>
          </a:p>
        </p:txBody>
      </p:sp>
    </p:spTree>
    <p:extLst>
      <p:ext uri="{BB962C8B-B14F-4D97-AF65-F5344CB8AC3E}">
        <p14:creationId xmlns:p14="http://schemas.microsoft.com/office/powerpoint/2010/main" val="520995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5648</TotalTime>
  <Words>1167</Words>
  <Application>Microsoft Office PowerPoint</Application>
  <PresentationFormat>On-screen Show (4:3)</PresentationFormat>
  <Paragraphs>106</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Open Sans</vt:lpstr>
      <vt:lpstr>Trebuchet MS</vt:lpstr>
      <vt:lpstr>Wingdings</vt:lpstr>
      <vt:lpstr>Office Theme</vt:lpstr>
      <vt:lpstr> Interreg-IPA Cross-border Cooperation  Romania-Serbia Programme </vt:lpstr>
      <vt:lpstr>Purpose of the verification</vt:lpstr>
      <vt:lpstr>PowerPoint Presentation</vt:lpstr>
      <vt:lpstr>PowerPoint Presentation</vt:lpstr>
      <vt:lpstr>PowerPoint Presentation</vt:lpstr>
      <vt:lpstr>Some general advice applies for all reporting </vt:lpstr>
      <vt:lpstr>Advice</vt:lpstr>
      <vt:lpstr>PowerPoint Presentation</vt:lpstr>
      <vt:lpstr>Advice</vt:lpstr>
      <vt:lpstr>Some general advice applies for all reporting </vt:lpstr>
      <vt:lpstr>Some general advice applies for all reporting </vt:lpstr>
      <vt:lpstr>PowerPoint Presentation</vt:lpstr>
      <vt:lpstr>PowerPoint Presentation</vt:lpstr>
    </vt:vector>
  </TitlesOfParts>
  <Company>ADR Vest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Dacian Bogdan</dc:creator>
  <cp:lastModifiedBy>Mihai-Catalin, Radu</cp:lastModifiedBy>
  <cp:revision>994</cp:revision>
  <cp:lastPrinted>2012-10-19T13:47:58Z</cp:lastPrinted>
  <dcterms:created xsi:type="dcterms:W3CDTF">2008-05-26T13:16:34Z</dcterms:created>
  <dcterms:modified xsi:type="dcterms:W3CDTF">2019-06-14T13:55:27Z</dcterms:modified>
</cp:coreProperties>
</file>